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embeddedFontLst>
    <p:embeddedFont>
      <p:font typeface="Helvetica Neue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pos="710">
          <p15:clr>
            <a:srgbClr val="A4A3A4"/>
          </p15:clr>
        </p15:guide>
        <p15:guide id="3" orient="horz" pos="3725">
          <p15:clr>
            <a:srgbClr val="A4A3A4"/>
          </p15:clr>
        </p15:guide>
        <p15:guide id="4" orient="horz" pos="125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vin Lawso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DB1019-7F7C-43CA-AAEC-0E7625AE9CD3}" v="3" dt="2024-03-28T13:39:12.339"/>
  </p1510:revLst>
</p1510:revInfo>
</file>

<file path=ppt/tableStyles.xml><?xml version="1.0" encoding="utf-8"?>
<a:tblStyleLst xmlns:a="http://schemas.openxmlformats.org/drawingml/2006/main" def="{F0AF3BAA-077C-4D4A-9C68-865733D17C98}">
  <a:tblStyle styleId="{F0AF3BAA-077C-4D4A-9C68-865733D17C9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4F5"/>
          </a:solidFill>
        </a:fill>
      </a:tcStyle>
    </a:wholeTbl>
    <a:band1H>
      <a:tcTxStyle/>
      <a:tcStyle>
        <a:tcBdr/>
        <a:fill>
          <a:solidFill>
            <a:srgbClr val="CBE8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8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14" y="62"/>
      </p:cViewPr>
      <p:guideLst>
        <p:guide orient="horz" pos="164"/>
        <p:guide pos="710"/>
        <p:guide orient="horz" pos="3725"/>
        <p:guide orient="horz" pos="12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1" name="Google Shape;26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6" name="Google Shape;29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4" name="Google Shape;30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9" name="Google Shape;3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Clr>
                <a:schemeClr val="tx2"/>
              </a:buClr>
              <a:buFont typeface="+mj-lt"/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Designated Contact (DC) fills out appropriate submit ticket form.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Tier 1 Support works with DC to resolve issue.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If Tier 1 Support cannot resolve or bug suspected, Tier 1 engages Tier 2 Support.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Tier 2 Support works with DC and Tier 1 Support to resolve the issue.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If a defect is confirmed or Tier 2 Support cannot resolve the issue, Tier 2 files a defect and engages Tier 3 Support.  </a:t>
            </a:r>
          </a:p>
          <a:p>
            <a:pPr marL="342900" indent="-342900">
              <a:buClr>
                <a:schemeClr val="tx2"/>
              </a:buClr>
              <a:buAutoNum type="arabicPeriod"/>
            </a:pPr>
            <a:r>
              <a:rPr lang="en-CA" dirty="0">
                <a:solidFill>
                  <a:schemeClr val="tx2"/>
                </a:solidFill>
              </a:rPr>
              <a:t>When issue is resolved to customer satisfaction, a knowledge base article is created/linked &amp; ticket closed.  If issue requires future changes to the product, a bug or enhancement request is created.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0" name="Google Shape;35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4" name="Google Shape;3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37030" y="6223977"/>
            <a:ext cx="16410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454276" y="6223977"/>
            <a:ext cx="72818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al White/Blue">
  <p:cSld name="Transitional White/Blu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3987" y="-134543"/>
            <a:ext cx="6219987" cy="712708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05425" y="3695178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 b="1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305425" y="5711868"/>
            <a:ext cx="5361162" cy="53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4" name="Google Shape;64;p11" descr="NymiCircleLogoTM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>
            <a:spLocks noGrp="1"/>
          </p:cNvSpPr>
          <p:nvPr>
            <p:ph type="pic" idx="3"/>
          </p:nvPr>
        </p:nvSpPr>
        <p:spPr>
          <a:xfrm>
            <a:off x="6126996" y="774700"/>
            <a:ext cx="6096000" cy="60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 White">
  <p:cSld name="2_Blank Whi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2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2"/>
          <p:cNvCxnSpPr/>
          <p:nvPr/>
        </p:nvCxnSpPr>
        <p:spPr>
          <a:xfrm>
            <a:off x="6096000" y="2134640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69" name="Google Shape;69;p12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3"/>
          </p:nvPr>
        </p:nvSpPr>
        <p:spPr>
          <a:xfrm>
            <a:off x="463439" y="3429000"/>
            <a:ext cx="5327749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>
            <a:spLocks noGrp="1"/>
          </p:cNvSpPr>
          <p:nvPr>
            <p:ph type="pic" idx="4"/>
          </p:nvPr>
        </p:nvSpPr>
        <p:spPr>
          <a:xfrm>
            <a:off x="2552638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5"/>
          </p:nvPr>
        </p:nvSpPr>
        <p:spPr>
          <a:xfrm>
            <a:off x="6400812" y="3429000"/>
            <a:ext cx="5327749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2"/>
          <p:cNvSpPr>
            <a:spLocks noGrp="1"/>
          </p:cNvSpPr>
          <p:nvPr>
            <p:ph type="pic" idx="6"/>
          </p:nvPr>
        </p:nvSpPr>
        <p:spPr>
          <a:xfrm>
            <a:off x="8490011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 White">
  <p:cSld name="1_Blank Whit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3"/>
          <p:cNvCxnSpPr/>
          <p:nvPr/>
        </p:nvCxnSpPr>
        <p:spPr>
          <a:xfrm>
            <a:off x="4052881" y="2095782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3"/>
          <p:cNvCxnSpPr/>
          <p:nvPr/>
        </p:nvCxnSpPr>
        <p:spPr>
          <a:xfrm>
            <a:off x="7880344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3"/>
          </p:nvPr>
        </p:nvSpPr>
        <p:spPr>
          <a:xfrm>
            <a:off x="463440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4"/>
          </p:nvPr>
        </p:nvSpPr>
        <p:spPr>
          <a:xfrm>
            <a:off x="4267933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5"/>
          </p:nvPr>
        </p:nvSpPr>
        <p:spPr>
          <a:xfrm>
            <a:off x="8072426" y="3429000"/>
            <a:ext cx="3397360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>
            <a:spLocks noGrp="1"/>
          </p:cNvSpPr>
          <p:nvPr>
            <p:ph type="pic" idx="6"/>
          </p:nvPr>
        </p:nvSpPr>
        <p:spPr>
          <a:xfrm>
            <a:off x="5391938" y="2224229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>
            <a:spLocks noGrp="1"/>
          </p:cNvSpPr>
          <p:nvPr>
            <p:ph type="pic" idx="7"/>
          </p:nvPr>
        </p:nvSpPr>
        <p:spPr>
          <a:xfrm>
            <a:off x="1343808" y="2243738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>
            <a:spLocks noGrp="1"/>
          </p:cNvSpPr>
          <p:nvPr>
            <p:ph type="pic" idx="8"/>
          </p:nvPr>
        </p:nvSpPr>
        <p:spPr>
          <a:xfrm>
            <a:off x="9219401" y="2223418"/>
            <a:ext cx="1149350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lank White">
  <p:cSld name="4_Blank Whi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4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0890359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0890360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1" name="Google Shape;91;p14"/>
          <p:cNvCxnSpPr/>
          <p:nvPr/>
        </p:nvCxnSpPr>
        <p:spPr>
          <a:xfrm>
            <a:off x="3213102" y="2095782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2" name="Google Shape;92;p14"/>
          <p:cNvCxnSpPr/>
          <p:nvPr/>
        </p:nvCxnSpPr>
        <p:spPr>
          <a:xfrm>
            <a:off x="8954006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93" name="Google Shape;93;p14"/>
          <p:cNvCxnSpPr/>
          <p:nvPr/>
        </p:nvCxnSpPr>
        <p:spPr>
          <a:xfrm>
            <a:off x="6086622" y="2095783"/>
            <a:ext cx="0" cy="3960346"/>
          </a:xfrm>
          <a:prstGeom prst="straightConnector1">
            <a:avLst/>
          </a:prstGeom>
          <a:noFill/>
          <a:ln w="25400" cap="rnd" cmpd="sng">
            <a:solidFill>
              <a:srgbClr val="005D67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94" name="Google Shape;94;p14"/>
          <p:cNvSpPr txBox="1">
            <a:spLocks noGrp="1"/>
          </p:cNvSpPr>
          <p:nvPr>
            <p:ph type="body" idx="3"/>
          </p:nvPr>
        </p:nvSpPr>
        <p:spPr>
          <a:xfrm>
            <a:off x="463440" y="3429000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>
            <a:spLocks noGrp="1"/>
          </p:cNvSpPr>
          <p:nvPr>
            <p:ph type="pic" idx="4"/>
          </p:nvPr>
        </p:nvSpPr>
        <p:spPr>
          <a:xfrm>
            <a:off x="1165016" y="2244637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body" idx="5"/>
          </p:nvPr>
        </p:nvSpPr>
        <p:spPr>
          <a:xfrm>
            <a:off x="3400237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4"/>
          <p:cNvSpPr>
            <a:spLocks noGrp="1"/>
          </p:cNvSpPr>
          <p:nvPr>
            <p:ph type="pic" idx="6"/>
          </p:nvPr>
        </p:nvSpPr>
        <p:spPr>
          <a:xfrm>
            <a:off x="4101813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7"/>
          </p:nvPr>
        </p:nvSpPr>
        <p:spPr>
          <a:xfrm>
            <a:off x="6307256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14"/>
          <p:cNvSpPr>
            <a:spLocks noGrp="1"/>
          </p:cNvSpPr>
          <p:nvPr>
            <p:ph type="pic" idx="8"/>
          </p:nvPr>
        </p:nvSpPr>
        <p:spPr>
          <a:xfrm>
            <a:off x="7008832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9"/>
          </p:nvPr>
        </p:nvSpPr>
        <p:spPr>
          <a:xfrm>
            <a:off x="9174639" y="3410039"/>
            <a:ext cx="2493114" cy="2627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4"/>
          <p:cNvSpPr>
            <a:spLocks noGrp="1"/>
          </p:cNvSpPr>
          <p:nvPr>
            <p:ph type="pic" idx="13"/>
          </p:nvPr>
        </p:nvSpPr>
        <p:spPr>
          <a:xfrm>
            <a:off x="9876215" y="2225676"/>
            <a:ext cx="1089962" cy="1076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3"/>
          </p:nvPr>
        </p:nvSpPr>
        <p:spPr>
          <a:xfrm>
            <a:off x="463439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4"/>
          </p:nvPr>
        </p:nvSpPr>
        <p:spPr>
          <a:xfrm>
            <a:off x="6212933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7" name="Google Shape;107;p15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2"/>
          </p:nvPr>
        </p:nvSpPr>
        <p:spPr>
          <a:xfrm>
            <a:off x="463439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3"/>
          </p:nvPr>
        </p:nvSpPr>
        <p:spPr>
          <a:xfrm>
            <a:off x="6212933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4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5"/>
          </p:nvPr>
        </p:nvSpPr>
        <p:spPr>
          <a:xfrm>
            <a:off x="6212934" y="1817417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4" name="Google Shape;114;p16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>
            <a:spLocks noGrp="1"/>
          </p:cNvSpPr>
          <p:nvPr>
            <p:ph type="pic" idx="2"/>
          </p:nvPr>
        </p:nvSpPr>
        <p:spPr>
          <a:xfrm>
            <a:off x="6212933" y="1824845"/>
            <a:ext cx="5286431" cy="4372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3"/>
          </p:nvPr>
        </p:nvSpPr>
        <p:spPr>
          <a:xfrm>
            <a:off x="463441" y="2374953"/>
            <a:ext cx="5286431" cy="382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667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4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0" name="Google Shape;120;p17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3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4" name="Google Shape;124;p18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1366773" y="2610678"/>
            <a:ext cx="3477599" cy="3408044"/>
          </a:xfrm>
          <a:prstGeom prst="ellipse">
            <a:avLst/>
          </a:prstGeom>
          <a:noFill/>
          <a:ln w="127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3"/>
          </p:nvPr>
        </p:nvSpPr>
        <p:spPr>
          <a:xfrm>
            <a:off x="1697038" y="3429000"/>
            <a:ext cx="2847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>
            <a:spLocks noGrp="1"/>
          </p:cNvSpPr>
          <p:nvPr>
            <p:ph type="pic" idx="4"/>
          </p:nvPr>
        </p:nvSpPr>
        <p:spPr>
          <a:xfrm>
            <a:off x="8419457" y="1748500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body" idx="5"/>
          </p:nvPr>
        </p:nvSpPr>
        <p:spPr>
          <a:xfrm>
            <a:off x="6668086" y="4192172"/>
            <a:ext cx="4831278" cy="2110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6"/>
          </p:nvPr>
        </p:nvSpPr>
        <p:spPr>
          <a:xfrm>
            <a:off x="7688879" y="336180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7"/>
          </p:nvPr>
        </p:nvSpPr>
        <p:spPr>
          <a:xfrm>
            <a:off x="7688878" y="372177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1_Two Content 4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463441" y="1835353"/>
            <a:ext cx="5286430" cy="39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9BEC6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19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/>
          <p:nvPr/>
        </p:nvSpPr>
        <p:spPr>
          <a:xfrm>
            <a:off x="692636" y="2610678"/>
            <a:ext cx="3477599" cy="3408044"/>
          </a:xfrm>
          <a:prstGeom prst="ellipse">
            <a:avLst/>
          </a:prstGeom>
          <a:noFill/>
          <a:ln w="127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3"/>
          </p:nvPr>
        </p:nvSpPr>
        <p:spPr>
          <a:xfrm>
            <a:off x="1022901" y="3429000"/>
            <a:ext cx="2847975" cy="195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19"/>
          <p:cNvSpPr>
            <a:spLocks noGrp="1"/>
          </p:cNvSpPr>
          <p:nvPr>
            <p:ph type="pic" idx="4"/>
          </p:nvPr>
        </p:nvSpPr>
        <p:spPr>
          <a:xfrm>
            <a:off x="9256483" y="1835353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body" idx="5"/>
          </p:nvPr>
        </p:nvSpPr>
        <p:spPr>
          <a:xfrm>
            <a:off x="8454682" y="3934322"/>
            <a:ext cx="3044681" cy="236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9"/>
          <p:cNvSpPr>
            <a:spLocks noGrp="1"/>
          </p:cNvSpPr>
          <p:nvPr>
            <p:ph type="pic" idx="6"/>
          </p:nvPr>
        </p:nvSpPr>
        <p:spPr>
          <a:xfrm>
            <a:off x="5940520" y="1835353"/>
            <a:ext cx="1441078" cy="1358053"/>
          </a:xfrm>
          <a:prstGeom prst="ellipse">
            <a:avLst/>
          </a:prstGeom>
          <a:solidFill>
            <a:srgbClr val="73CAD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B3D3C"/>
              </a:buClr>
              <a:buSzPts val="2400"/>
              <a:buFont typeface="Arial"/>
              <a:buNone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B3D3C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3B3D3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body" idx="7"/>
          </p:nvPr>
        </p:nvSpPr>
        <p:spPr>
          <a:xfrm>
            <a:off x="5138719" y="3934322"/>
            <a:ext cx="3044681" cy="236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35F6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35F63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8"/>
          </p:nvPr>
        </p:nvSpPr>
        <p:spPr>
          <a:xfrm>
            <a:off x="5138719" y="319405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9"/>
          </p:nvPr>
        </p:nvSpPr>
        <p:spPr>
          <a:xfrm>
            <a:off x="5138718" y="355402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3"/>
          </p:nvPr>
        </p:nvSpPr>
        <p:spPr>
          <a:xfrm>
            <a:off x="8431343" y="3194050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body" idx="14"/>
          </p:nvPr>
        </p:nvSpPr>
        <p:spPr>
          <a:xfrm>
            <a:off x="8431342" y="3554025"/>
            <a:ext cx="3044681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>
  <p:cSld name="Title and Content Blu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3"/>
          </p:nvPr>
        </p:nvSpPr>
        <p:spPr>
          <a:xfrm>
            <a:off x="463439" y="2376162"/>
            <a:ext cx="11035925" cy="38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ue">
  <p:cSld name="Blank Blu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lue">
  <p:cSld name="Title Slide Blu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5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578354" y="58957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578353" y="272754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27" name="Google Shape;27;p5" descr="Low poly v3.png"/>
          <p:cNvPicPr preferRelativeResize="0"/>
          <p:nvPr/>
        </p:nvPicPr>
        <p:blipFill/>
        <p:spPr>
          <a:xfrm>
            <a:off x="228574" y="1449768"/>
            <a:ext cx="12066803" cy="650344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8" name="Google Shape;28;p5" descr="A picture containing anima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638878" y="2840194"/>
            <a:ext cx="1573139" cy="2926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/>
          <p:nvPr/>
        </p:nvSpPr>
        <p:spPr>
          <a:xfrm>
            <a:off x="2398643" y="66261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3" name="Google Shape;33;p6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>
            <a:spLocks noGrp="1"/>
          </p:cNvSpPr>
          <p:nvPr>
            <p:ph type="body" idx="3"/>
          </p:nvPr>
        </p:nvSpPr>
        <p:spPr>
          <a:xfrm>
            <a:off x="463550" y="2295525"/>
            <a:ext cx="11036300" cy="409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63441" y="660617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3440" y="1565753"/>
            <a:ext cx="11035924" cy="53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8" name="Google Shape;38;p7" descr="NymiCircleLogoTM (1)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499365" y="192922"/>
            <a:ext cx="469860" cy="46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>
            <a:spLocks noGrp="1"/>
          </p:cNvSpPr>
          <p:nvPr>
            <p:ph type="tbl" idx="3"/>
          </p:nvPr>
        </p:nvSpPr>
        <p:spPr>
          <a:xfrm>
            <a:off x="463550" y="2319338"/>
            <a:ext cx="11036300" cy="427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Blue">
  <p:cSld name="2_Title Slide Blu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" name="Google Shape;42;p8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44" name="Google Shape;44;p8" descr="digital to real.png"/>
          <p:cNvPicPr preferRelativeResize="0"/>
          <p:nvPr/>
        </p:nvPicPr>
        <p:blipFill/>
        <p:spPr>
          <a:xfrm>
            <a:off x="-361586" y="308566"/>
            <a:ext cx="14849117" cy="654943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305425" y="3695178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05425" y="5711868"/>
            <a:ext cx="5361162" cy="53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 Blue">
  <p:cSld name="3_Title Slide Blu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9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/>
          <p:nvPr/>
        </p:nvSpPr>
        <p:spPr>
          <a:xfrm>
            <a:off x="9699138" y="6581001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  <p:pic>
        <p:nvPicPr>
          <p:cNvPr id="51" name="Google Shape;51;p9" descr="Low poly passed v3.png"/>
          <p:cNvPicPr preferRelativeResize="0"/>
          <p:nvPr/>
        </p:nvPicPr>
        <p:blipFill/>
        <p:spPr>
          <a:xfrm>
            <a:off x="0" y="1379684"/>
            <a:ext cx="12547884" cy="688690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578354" y="58957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rial"/>
              <a:buNone/>
              <a:defRPr sz="6600" b="1" i="0" u="none" strike="noStrike" cap="none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578353" y="272754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 Blue">
  <p:cSld name="1_Title Slide Blu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/>
        </p:nvSpPr>
        <p:spPr>
          <a:xfrm>
            <a:off x="2698230" y="4332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0" descr="Nymi_Logo_Standard_RGB_White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991147" y="280946"/>
            <a:ext cx="1834613" cy="5833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538597" y="3429000"/>
            <a:ext cx="10121051" cy="2137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Arial"/>
              <a:buNone/>
              <a:defRPr sz="66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538596" y="5566972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BEC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28BEC6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6477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Char char="•"/>
              <a:defRPr sz="66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4849569" y="6489837"/>
            <a:ext cx="24928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D6DD"/>
                </a:solidFill>
                <a:latin typeface="Avenir"/>
                <a:ea typeface="Avenir"/>
                <a:cs typeface="Avenir"/>
                <a:sym typeface="Avenir"/>
              </a:rPr>
              <a:t>PROPRIETARY &amp; CONFIDENTIAL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103239" y="-108719"/>
            <a:ext cx="12398478" cy="7075438"/>
          </a:xfrm>
          <a:prstGeom prst="rect">
            <a:avLst/>
          </a:prstGeom>
          <a:gradFill>
            <a:gsLst>
              <a:gs pos="0">
                <a:srgbClr val="1E303F"/>
              </a:gs>
              <a:gs pos="100000">
                <a:srgbClr val="1E303F"/>
              </a:gs>
            </a:gsLst>
            <a:lin ang="5400000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upport.nymi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40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4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1E3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4" descr="A picture containing room, building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47" b="4616"/>
          <a:stretch/>
        </p:blipFill>
        <p:spPr>
          <a:xfrm>
            <a:off x="5381481" y="2578308"/>
            <a:ext cx="7035348" cy="3957403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4"/>
          <p:cNvSpPr/>
          <p:nvPr/>
        </p:nvSpPr>
        <p:spPr>
          <a:xfrm rot="-5400000">
            <a:off x="-1103377" y="1100316"/>
            <a:ext cx="6858003" cy="46573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4"/>
          <p:cNvSpPr/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4"/>
          <p:cNvSpPr txBox="1"/>
          <p:nvPr/>
        </p:nvSpPr>
        <p:spPr>
          <a:xfrm>
            <a:off x="404107" y="1135624"/>
            <a:ext cx="10058400" cy="189454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60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Technical Support</a:t>
            </a:r>
            <a:endParaRPr/>
          </a:p>
        </p:txBody>
      </p:sp>
      <p:sp>
        <p:nvSpPr>
          <p:cNvPr id="257" name="Google Shape;257;p34"/>
          <p:cNvSpPr txBox="1"/>
          <p:nvPr/>
        </p:nvSpPr>
        <p:spPr>
          <a:xfrm>
            <a:off x="486444" y="3002990"/>
            <a:ext cx="10121051" cy="701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D8A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rPr>
              <a:t>Onboarding Guide</a:t>
            </a:r>
            <a:endParaRPr/>
          </a:p>
        </p:txBody>
      </p:sp>
      <p:pic>
        <p:nvPicPr>
          <p:cNvPr id="258" name="Google Shape;258;p34" descr="Ic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92638" y="351694"/>
            <a:ext cx="2037081" cy="64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 txBox="1"/>
          <p:nvPr/>
        </p:nvSpPr>
        <p:spPr>
          <a:xfrm>
            <a:off x="375478" y="-100312"/>
            <a:ext cx="5361162" cy="2016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venir"/>
              <a:buNone/>
            </a:pPr>
            <a:r>
              <a:rPr lang="en-US" sz="11500" b="1" dirty="0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rPr>
              <a:t>Q &amp; A</a:t>
            </a:r>
            <a:endParaRPr dirty="0"/>
          </a:p>
        </p:txBody>
      </p:sp>
      <p:pic>
        <p:nvPicPr>
          <p:cNvPr id="454" name="Google Shape;454;p44" descr="Ch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965" y="2359760"/>
            <a:ext cx="4043082" cy="4043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3040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rgbClr val="1E3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Google Shape;461;p45" descr="A picture containing room, building, comput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4447" b="4616"/>
          <a:stretch/>
        </p:blipFill>
        <p:spPr>
          <a:xfrm>
            <a:off x="4293865" y="1828800"/>
            <a:ext cx="7568329" cy="4257207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5"/>
          <p:cNvSpPr/>
          <p:nvPr/>
        </p:nvSpPr>
        <p:spPr>
          <a:xfrm rot="-5400000">
            <a:off x="-1103377" y="1100316"/>
            <a:ext cx="6858003" cy="4657347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5"/>
          <p:cNvSpPr txBox="1"/>
          <p:nvPr/>
        </p:nvSpPr>
        <p:spPr>
          <a:xfrm>
            <a:off x="688437" y="2891991"/>
            <a:ext cx="4648062" cy="100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ts val="1400"/>
              <a:buFont typeface="Avenir"/>
              <a:buNone/>
            </a:pPr>
            <a:r>
              <a:rPr lang="en-US" sz="60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Thank you</a:t>
            </a:r>
            <a:endParaRPr/>
          </a:p>
        </p:txBody>
      </p:sp>
      <p:sp>
        <p:nvSpPr>
          <p:cNvPr id="464" name="Google Shape;464;p45"/>
          <p:cNvSpPr/>
          <p:nvPr/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3921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35"/>
          <p:cNvCxnSpPr/>
          <p:nvPr/>
        </p:nvCxnSpPr>
        <p:spPr>
          <a:xfrm>
            <a:off x="3657600" y="4761611"/>
            <a:ext cx="648534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5" name="Google Shape;265;p35"/>
          <p:cNvCxnSpPr/>
          <p:nvPr/>
        </p:nvCxnSpPr>
        <p:spPr>
          <a:xfrm>
            <a:off x="2849880" y="4073436"/>
            <a:ext cx="807720" cy="0"/>
          </a:xfrm>
          <a:prstGeom prst="straightConnector1">
            <a:avLst/>
          </a:prstGeom>
          <a:noFill/>
          <a:ln w="190500" cap="flat" cmpd="sng">
            <a:solidFill>
              <a:srgbClr val="3B3F3D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6" name="Google Shape;266;p35"/>
          <p:cNvCxnSpPr/>
          <p:nvPr/>
        </p:nvCxnSpPr>
        <p:spPr>
          <a:xfrm>
            <a:off x="3657600" y="3224349"/>
            <a:ext cx="944880" cy="0"/>
          </a:xfrm>
          <a:prstGeom prst="straightConnector1">
            <a:avLst/>
          </a:prstGeom>
          <a:noFill/>
          <a:ln w="190500" cap="flat" cmpd="sng">
            <a:solidFill>
              <a:srgbClr val="73CAD2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7" name="Google Shape;267;p35"/>
          <p:cNvCxnSpPr/>
          <p:nvPr/>
        </p:nvCxnSpPr>
        <p:spPr>
          <a:xfrm>
            <a:off x="3185160" y="2392680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B1B1B1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8" name="Google Shape;268;p35"/>
          <p:cNvCxnSpPr/>
          <p:nvPr/>
        </p:nvCxnSpPr>
        <p:spPr>
          <a:xfrm>
            <a:off x="3657600" y="1676400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cxnSp>
        <p:nvCxnSpPr>
          <p:cNvPr id="269" name="Google Shape;269;p35"/>
          <p:cNvCxnSpPr/>
          <p:nvPr/>
        </p:nvCxnSpPr>
        <p:spPr>
          <a:xfrm rot="10800000">
            <a:off x="3657600" y="-121920"/>
            <a:ext cx="0" cy="7147560"/>
          </a:xfrm>
          <a:prstGeom prst="straightConnector1">
            <a:avLst/>
          </a:prstGeom>
          <a:noFill/>
          <a:ln w="190500" cap="flat" cmpd="sng">
            <a:solidFill>
              <a:srgbClr val="29BEC6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0" name="Google Shape;270;p35"/>
          <p:cNvSpPr/>
          <p:nvPr/>
        </p:nvSpPr>
        <p:spPr>
          <a:xfrm>
            <a:off x="4251226" y="1481971"/>
            <a:ext cx="20521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Basics</a:t>
            </a:r>
            <a:endParaRPr/>
          </a:p>
        </p:txBody>
      </p:sp>
      <p:sp>
        <p:nvSpPr>
          <p:cNvPr id="271" name="Google Shape;271;p35"/>
          <p:cNvSpPr/>
          <p:nvPr/>
        </p:nvSpPr>
        <p:spPr>
          <a:xfrm>
            <a:off x="1245453" y="201054"/>
            <a:ext cx="19511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29BEC6"/>
                </a:solidFill>
                <a:latin typeface="Avenir"/>
                <a:ea typeface="Avenir"/>
                <a:cs typeface="Avenir"/>
                <a:sym typeface="Avenir"/>
              </a:rPr>
              <a:t>Agenda</a:t>
            </a:r>
            <a:endParaRPr sz="9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5"/>
          <p:cNvSpPr/>
          <p:nvPr/>
        </p:nvSpPr>
        <p:spPr>
          <a:xfrm>
            <a:off x="-396624" y="2158001"/>
            <a:ext cx="3459479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Access</a:t>
            </a:r>
            <a:endParaRPr dirty="0"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3" name="Google Shape;273;p35"/>
          <p:cNvSpPr/>
          <p:nvPr/>
        </p:nvSpPr>
        <p:spPr>
          <a:xfrm>
            <a:off x="4748428" y="3025704"/>
            <a:ext cx="35908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Designated Correspondent</a:t>
            </a:r>
            <a:endParaRPr/>
          </a:p>
        </p:txBody>
      </p:sp>
      <p:sp>
        <p:nvSpPr>
          <p:cNvPr id="274" name="Google Shape;274;p35"/>
          <p:cNvSpPr/>
          <p:nvPr/>
        </p:nvSpPr>
        <p:spPr>
          <a:xfrm>
            <a:off x="1093175" y="3848309"/>
            <a:ext cx="1619546" cy="1123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Ticket Flow</a:t>
            </a:r>
            <a:endParaRPr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29BEC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75" name="Google Shape;275;p35"/>
          <p:cNvSpPr/>
          <p:nvPr/>
        </p:nvSpPr>
        <p:spPr>
          <a:xfrm>
            <a:off x="4465321" y="4564169"/>
            <a:ext cx="399821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Service Level &amp; Upgrades</a:t>
            </a:r>
            <a:endParaRPr/>
          </a:p>
        </p:txBody>
      </p:sp>
      <p:pic>
        <p:nvPicPr>
          <p:cNvPr id="277" name="Google Shape;277;p35" descr="NymiCircleLogoTM (1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4390" y="224234"/>
            <a:ext cx="357247" cy="355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8" name="Google Shape;278;p35"/>
          <p:cNvCxnSpPr/>
          <p:nvPr/>
        </p:nvCxnSpPr>
        <p:spPr>
          <a:xfrm>
            <a:off x="3088979" y="5492931"/>
            <a:ext cx="472440" cy="0"/>
          </a:xfrm>
          <a:prstGeom prst="straightConnector1">
            <a:avLst/>
          </a:prstGeom>
          <a:noFill/>
          <a:ln w="190500" cap="flat" cmpd="sng">
            <a:solidFill>
              <a:srgbClr val="0D7E89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279" name="Google Shape;279;p35"/>
          <p:cNvSpPr/>
          <p:nvPr/>
        </p:nvSpPr>
        <p:spPr>
          <a:xfrm>
            <a:off x="1886649" y="5235475"/>
            <a:ext cx="1041900" cy="11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17145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RMA</a:t>
            </a:r>
            <a:endParaRPr/>
          </a:p>
          <a:p>
            <a:pPr marL="628650" marR="0" lvl="1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29BEC6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171450" marR="0" lvl="0" indent="-171450" algn="r" rtl="0">
              <a:spcBef>
                <a:spcPts val="30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>
            <a:spLocks noGrp="1"/>
          </p:cNvSpPr>
          <p:nvPr>
            <p:ph type="body" idx="1"/>
          </p:nvPr>
        </p:nvSpPr>
        <p:spPr>
          <a:xfrm>
            <a:off x="578038" y="62869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Support Basics</a:t>
            </a:r>
            <a:endParaRPr dirty="0"/>
          </a:p>
        </p:txBody>
      </p:sp>
      <p:sp>
        <p:nvSpPr>
          <p:cNvPr id="286" name="Google Shape;286;p36"/>
          <p:cNvSpPr txBox="1">
            <a:spLocks noGrp="1"/>
          </p:cNvSpPr>
          <p:nvPr>
            <p:ph type="body" idx="3"/>
          </p:nvPr>
        </p:nvSpPr>
        <p:spPr>
          <a:xfrm>
            <a:off x="156726" y="1796227"/>
            <a:ext cx="3860638" cy="348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2200" b="1" dirty="0">
              <a:solidFill>
                <a:srgbClr val="28BEC6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2200" b="1" dirty="0">
                <a:solidFill>
                  <a:srgbClr val="28BEC6"/>
                </a:solidFill>
              </a:rPr>
              <a:t>The web portal is your primary resource for Nymi Support.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Open Support tickets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Nymi Documentation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sym typeface="Avenir"/>
              </a:rPr>
              <a:t>Knowledge base</a:t>
            </a:r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sym typeface="Avenir"/>
              </a:rPr>
              <a:t>Training videos</a:t>
            </a:r>
            <a:endParaRPr dirty="0"/>
          </a:p>
        </p:txBody>
      </p:sp>
      <p:pic>
        <p:nvPicPr>
          <p:cNvPr id="287" name="Google Shape;287;p36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065" y="5330121"/>
            <a:ext cx="1473254" cy="1473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36"/>
          <p:cNvGrpSpPr/>
          <p:nvPr/>
        </p:nvGrpSpPr>
        <p:grpSpPr>
          <a:xfrm>
            <a:off x="8111375" y="1791940"/>
            <a:ext cx="3586505" cy="4440463"/>
            <a:chOff x="7869836" y="1592263"/>
            <a:chExt cx="3586505" cy="4094100"/>
          </a:xfrm>
        </p:grpSpPr>
        <p:sp>
          <p:nvSpPr>
            <p:cNvPr id="289" name="Google Shape;289;p36"/>
            <p:cNvSpPr/>
            <p:nvPr/>
          </p:nvSpPr>
          <p:spPr>
            <a:xfrm>
              <a:off x="7869836" y="1592263"/>
              <a:ext cx="3582649" cy="4094100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6"/>
            <p:cNvSpPr/>
            <p:nvPr/>
          </p:nvSpPr>
          <p:spPr>
            <a:xfrm>
              <a:off x="8158505" y="1688881"/>
              <a:ext cx="3297836" cy="27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Hours of Operation</a:t>
              </a:r>
              <a:endParaRPr sz="2200" b="1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Web Portal is available 24/7/365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Technical Support triages new issues from 9:00a to 5:30p ET, Monday through Friday</a:t>
              </a:r>
              <a:endParaRPr lang="en-US" sz="2000" dirty="0">
                <a:solidFill>
                  <a:schemeClr val="lt2"/>
                </a:solidFill>
                <a:latin typeface="Avenir"/>
                <a:ea typeface="Avenir"/>
                <a:cs typeface="Avenir"/>
              </a:endParaRPr>
            </a:p>
            <a:p>
              <a:endParaRPr lang="en-US" sz="2000" dirty="0">
                <a:solidFill>
                  <a:schemeClr val="lt2"/>
                </a:solidFill>
                <a:latin typeface="Avenir"/>
              </a:endParaRPr>
            </a:p>
            <a:p>
              <a:r>
                <a:rPr lang="en-US" sz="2000" dirty="0">
                  <a:solidFill>
                    <a:schemeClr val="lt2"/>
                  </a:solidFill>
                  <a:latin typeface="Avenir"/>
                </a:rPr>
                <a:t>Engagements occur on at mutually agreed upon times</a:t>
              </a:r>
            </a:p>
            <a:p>
              <a:endParaRPr lang="en-US" sz="2000" dirty="0">
                <a:solidFill>
                  <a:schemeClr val="lt2"/>
                </a:solidFill>
                <a:latin typeface="Avenir"/>
              </a:endParaRPr>
            </a:p>
          </p:txBody>
        </p:sp>
      </p:grpSp>
      <p:grpSp>
        <p:nvGrpSpPr>
          <p:cNvPr id="291" name="Google Shape;291;p36"/>
          <p:cNvGrpSpPr/>
          <p:nvPr/>
        </p:nvGrpSpPr>
        <p:grpSpPr>
          <a:xfrm>
            <a:off x="4321362" y="1796226"/>
            <a:ext cx="3582649" cy="4436958"/>
            <a:chOff x="4079823" y="1606445"/>
            <a:chExt cx="3582649" cy="4126719"/>
          </a:xfrm>
        </p:grpSpPr>
        <p:sp>
          <p:nvSpPr>
            <p:cNvPr id="292" name="Google Shape;292;p36"/>
            <p:cNvSpPr/>
            <p:nvPr/>
          </p:nvSpPr>
          <p:spPr>
            <a:xfrm>
              <a:off x="4079823" y="1606445"/>
              <a:ext cx="3582649" cy="4126719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6"/>
            <p:cNvSpPr/>
            <p:nvPr/>
          </p:nvSpPr>
          <p:spPr>
            <a:xfrm>
              <a:off x="4255351" y="1698777"/>
              <a:ext cx="3262860" cy="2923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Access to support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A87A81C-07BB-48FA-A4CA-3DC7AEDAEBA0}"/>
              </a:ext>
            </a:extLst>
          </p:cNvPr>
          <p:cNvSpPr txBox="1"/>
          <p:nvPr/>
        </p:nvSpPr>
        <p:spPr>
          <a:xfrm>
            <a:off x="4493134" y="2637029"/>
            <a:ext cx="2443375" cy="33886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1400" b="1" dirty="0">
                <a:solidFill>
                  <a:schemeClr val="tx2"/>
                </a:solidFill>
                <a:hlinkClick r:id="rId4"/>
              </a:rPr>
              <a:t>https://support.nymi.com</a:t>
            </a: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r>
              <a:rPr lang="en-US" sz="2000" dirty="0">
                <a:solidFill>
                  <a:schemeClr val="tx2"/>
                </a:solidFill>
                <a:latin typeface="Avenir"/>
              </a:rPr>
              <a:t>Login required to create and manage tickets</a:t>
            </a: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lang="en-US" sz="2000" dirty="0">
              <a:solidFill>
                <a:schemeClr val="tx2"/>
              </a:solidFill>
              <a:latin typeface="Avenir"/>
            </a:endParaRPr>
          </a:p>
          <a:p>
            <a:pPr>
              <a:lnSpc>
                <a:spcPct val="90000"/>
              </a:lnSpc>
              <a:buSzPts val="2200"/>
            </a:pPr>
            <a:r>
              <a:rPr lang="en-US" sz="2000" dirty="0">
                <a:solidFill>
                  <a:schemeClr val="tx2"/>
                </a:solidFill>
                <a:latin typeface="Avenir"/>
              </a:rPr>
              <a:t>Login not required for access to KB and documentation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b="1" dirty="0">
              <a:solidFill>
                <a:schemeClr val="tx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BEC6"/>
              </a:buClr>
              <a:buSzPts val="2200"/>
              <a:buNone/>
            </a:pPr>
            <a:endParaRPr lang="en-US" sz="14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rgbClr val="28BEC6"/>
              </a:buClr>
              <a:buSzPts val="2200"/>
            </a:pPr>
            <a:endParaRPr lang="en-US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527638" y="627590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Designated Correspondents</a:t>
            </a:r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3"/>
          </p:nvPr>
        </p:nvSpPr>
        <p:spPr>
          <a:xfrm>
            <a:off x="1264779" y="1715014"/>
            <a:ext cx="10739042" cy="4770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Creation of support tickets is limited to designated correspondents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	</a:t>
            </a:r>
            <a:r>
              <a:rPr lang="en-US" sz="1600" dirty="0">
                <a:solidFill>
                  <a:srgbClr val="FFFFFF"/>
                </a:solidFill>
              </a:rPr>
              <a:t>Open tickets from t</a:t>
            </a:r>
            <a:r>
              <a:rPr lang="en-U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he Nymi Customer Support Portal (preferred)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	–or-</a:t>
            </a:r>
            <a:endParaRPr lang="en-US"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	Send a support request to support@nymi.com</a:t>
            </a:r>
            <a:endParaRPr sz="2000"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Designated correspondents are: 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Trained on the Nymi Solution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Customers must implement internal help desk processes to support the customer’s users/operators</a:t>
            </a:r>
            <a:endParaRPr dirty="0"/>
          </a:p>
          <a:p>
            <a:pPr marL="10287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Designated correspondents begin using the Nymi support portal as part of the transition to production</a:t>
            </a:r>
            <a:endParaRPr dirty="0"/>
          </a:p>
          <a:p>
            <a:pPr marL="1028700" lvl="1" indent="-342900">
              <a:buClr>
                <a:srgbClr val="FFFFFF"/>
              </a:buClr>
              <a:buSzPts val="2000"/>
            </a:pPr>
            <a:r>
              <a:rPr lang="en-US" sz="2000" dirty="0">
                <a:solidFill>
                  <a:srgbClr val="FFFFFF"/>
                </a:solidFill>
                <a:latin typeface="Avenir"/>
                <a:ea typeface="Avenir"/>
                <a:cs typeface="Avenir"/>
              </a:rPr>
              <a:t>Added to a mailing list to receive important communications from </a:t>
            </a:r>
            <a:r>
              <a:rPr lang="en-US" sz="2000" dirty="0" err="1">
                <a:solidFill>
                  <a:srgbClr val="FFFFFF"/>
                </a:solidFill>
                <a:latin typeface="Avenir"/>
                <a:ea typeface="Avenir"/>
                <a:cs typeface="Avenir"/>
              </a:rPr>
              <a:t>Nymi</a:t>
            </a:r>
          </a:p>
          <a:p>
            <a:pPr marL="685800" lvl="1" indent="0">
              <a:buSzPts val="2000"/>
            </a:pPr>
            <a:endParaRPr lang="en-US" sz="2000" dirty="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Customers notify Nymi of changes to designated correspondent(s) and email addresses (including domain </a:t>
            </a:r>
            <a:r>
              <a:rPr lang="en-US" sz="2000" b="1"/>
              <a:t>name changes)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b="1" dirty="0"/>
          </a:p>
        </p:txBody>
      </p:sp>
      <p:pic>
        <p:nvPicPr>
          <p:cNvPr id="301" name="Google Shape;301;p37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844" y="5430343"/>
            <a:ext cx="1200138" cy="1402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oogle Shape;321;p38"/>
          <p:cNvGrpSpPr/>
          <p:nvPr/>
        </p:nvGrpSpPr>
        <p:grpSpPr>
          <a:xfrm>
            <a:off x="10025484" y="2024900"/>
            <a:ext cx="1620000" cy="1620000"/>
            <a:chOff x="9733935" y="1651818"/>
            <a:chExt cx="1620000" cy="1620000"/>
          </a:xfrm>
        </p:grpSpPr>
        <p:sp>
          <p:nvSpPr>
            <p:cNvPr id="322" name="Google Shape;322;p38"/>
            <p:cNvSpPr/>
            <p:nvPr/>
          </p:nvSpPr>
          <p:spPr>
            <a:xfrm>
              <a:off x="9733935" y="1651818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3" name="Google Shape;323;p38"/>
            <p:cNvSpPr txBox="1"/>
            <p:nvPr/>
          </p:nvSpPr>
          <p:spPr>
            <a:xfrm>
              <a:off x="9783096" y="2320414"/>
              <a:ext cx="1533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Creation Process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307" name="Google Shape;307;p38"/>
          <p:cNvSpPr txBox="1">
            <a:spLocks noGrp="1"/>
          </p:cNvSpPr>
          <p:nvPr>
            <p:ph type="body" idx="1"/>
          </p:nvPr>
        </p:nvSpPr>
        <p:spPr>
          <a:xfrm>
            <a:off x="578038" y="62298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Support Portal Access</a:t>
            </a:r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3"/>
          </p:nvPr>
        </p:nvSpPr>
        <p:spPr>
          <a:xfrm>
            <a:off x="785016" y="3896752"/>
            <a:ext cx="6359033" cy="184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 b="1" dirty="0"/>
              <a:t>Expectations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b="1" dirty="0">
                <a:solidFill>
                  <a:srgbClr val="FFFFFF"/>
                </a:solidFill>
              </a:rPr>
              <a:t>Designated Correspondent logs in to the Nymi support portal to search the knowledge base and create/review tickets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AutoNum type="arabicPeriod"/>
            </a:pPr>
            <a:r>
              <a:rPr lang="en-US" sz="2000" b="1" dirty="0">
                <a:solidFill>
                  <a:srgbClr val="FFFFFF"/>
                </a:solidFill>
              </a:rPr>
              <a:t>Nymi support will respond to or request additional information from the ticket owner</a:t>
            </a:r>
            <a:endParaRPr dirty="0"/>
          </a:p>
        </p:txBody>
      </p:sp>
      <p:cxnSp>
        <p:nvCxnSpPr>
          <p:cNvPr id="309" name="Google Shape;309;p38"/>
          <p:cNvCxnSpPr/>
          <p:nvPr/>
        </p:nvCxnSpPr>
        <p:spPr>
          <a:xfrm>
            <a:off x="2073801" y="2880326"/>
            <a:ext cx="656147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0" name="Google Shape;310;p38"/>
          <p:cNvCxnSpPr/>
          <p:nvPr/>
        </p:nvCxnSpPr>
        <p:spPr>
          <a:xfrm>
            <a:off x="6814679" y="2889250"/>
            <a:ext cx="739060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1" name="Google Shape;311;p38"/>
          <p:cNvCxnSpPr/>
          <p:nvPr/>
        </p:nvCxnSpPr>
        <p:spPr>
          <a:xfrm>
            <a:off x="9250018" y="2875998"/>
            <a:ext cx="768626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2" name="Google Shape;312;p38"/>
          <p:cNvCxnSpPr/>
          <p:nvPr/>
        </p:nvCxnSpPr>
        <p:spPr>
          <a:xfrm>
            <a:off x="9224303" y="5165617"/>
            <a:ext cx="801420" cy="838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13" name="Google Shape;313;p38"/>
          <p:cNvCxnSpPr/>
          <p:nvPr/>
        </p:nvCxnSpPr>
        <p:spPr>
          <a:xfrm>
            <a:off x="4399721" y="2880326"/>
            <a:ext cx="728801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pic>
        <p:nvPicPr>
          <p:cNvPr id="314" name="Google Shape;314;p38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272" y="5949950"/>
            <a:ext cx="1095692" cy="988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5" name="Google Shape;315;p38"/>
          <p:cNvGrpSpPr/>
          <p:nvPr/>
        </p:nvGrpSpPr>
        <p:grpSpPr>
          <a:xfrm>
            <a:off x="398208" y="2005780"/>
            <a:ext cx="1620000" cy="1620000"/>
            <a:chOff x="693175" y="2035277"/>
            <a:chExt cx="1620000" cy="1620000"/>
          </a:xfrm>
        </p:grpSpPr>
        <p:sp>
          <p:nvSpPr>
            <p:cNvPr id="316" name="Google Shape;316;p38"/>
            <p:cNvSpPr/>
            <p:nvPr/>
          </p:nvSpPr>
          <p:spPr>
            <a:xfrm>
              <a:off x="693175" y="2035277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17" name="Google Shape;317;p38"/>
            <p:cNvSpPr txBox="1"/>
            <p:nvPr/>
          </p:nvSpPr>
          <p:spPr>
            <a:xfrm>
              <a:off x="752167" y="2418736"/>
              <a:ext cx="1533832" cy="1046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Designated Correspondent accesses Nymi Support Platform</a:t>
              </a:r>
              <a:endParaRPr sz="1200" b="1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38"/>
          <p:cNvGrpSpPr/>
          <p:nvPr/>
        </p:nvGrpSpPr>
        <p:grpSpPr>
          <a:xfrm>
            <a:off x="2771628" y="2024900"/>
            <a:ext cx="1620000" cy="1620000"/>
            <a:chOff x="2718619" y="1995948"/>
            <a:chExt cx="1620000" cy="1620000"/>
          </a:xfrm>
        </p:grpSpPr>
        <p:sp>
          <p:nvSpPr>
            <p:cNvPr id="319" name="Google Shape;319;p38"/>
            <p:cNvSpPr/>
            <p:nvPr/>
          </p:nvSpPr>
          <p:spPr>
            <a:xfrm>
              <a:off x="2718619" y="1995948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0" name="Google Shape;320;p38"/>
            <p:cNvSpPr txBox="1"/>
            <p:nvPr/>
          </p:nvSpPr>
          <p:spPr>
            <a:xfrm>
              <a:off x="2762864" y="2630129"/>
              <a:ext cx="153383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Correspondent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signs in 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24" name="Google Shape;324;p38"/>
          <p:cNvGrpSpPr/>
          <p:nvPr/>
        </p:nvGrpSpPr>
        <p:grpSpPr>
          <a:xfrm>
            <a:off x="7586227" y="2024900"/>
            <a:ext cx="1620000" cy="1620000"/>
            <a:chOff x="7374193" y="2035277"/>
            <a:chExt cx="1620000" cy="1620000"/>
          </a:xfrm>
        </p:grpSpPr>
        <p:sp>
          <p:nvSpPr>
            <p:cNvPr id="325" name="Google Shape;325;p38"/>
            <p:cNvSpPr/>
            <p:nvPr/>
          </p:nvSpPr>
          <p:spPr>
            <a:xfrm>
              <a:off x="7374193" y="2035277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6" name="Google Shape;326;p38"/>
            <p:cNvSpPr txBox="1"/>
            <p:nvPr/>
          </p:nvSpPr>
          <p:spPr>
            <a:xfrm>
              <a:off x="7428270" y="2723537"/>
              <a:ext cx="15338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Creation?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27" name="Google Shape;327;p38"/>
          <p:cNvGrpSpPr/>
          <p:nvPr/>
        </p:nvGrpSpPr>
        <p:grpSpPr>
          <a:xfrm>
            <a:off x="5157019" y="2024900"/>
            <a:ext cx="1620000" cy="1620000"/>
            <a:chOff x="5157019" y="2045109"/>
            <a:chExt cx="1620000" cy="1620000"/>
          </a:xfrm>
        </p:grpSpPr>
        <p:sp>
          <p:nvSpPr>
            <p:cNvPr id="328" name="Google Shape;328;p38"/>
            <p:cNvSpPr/>
            <p:nvPr/>
          </p:nvSpPr>
          <p:spPr>
            <a:xfrm>
              <a:off x="5157019" y="2045109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38"/>
            <p:cNvSpPr txBox="1"/>
            <p:nvPr/>
          </p:nvSpPr>
          <p:spPr>
            <a:xfrm>
              <a:off x="5216013" y="2576051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Correspondent accesses Private Support Portal, searches KB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0" name="Google Shape;330;p38"/>
          <p:cNvGrpSpPr/>
          <p:nvPr/>
        </p:nvGrpSpPr>
        <p:grpSpPr>
          <a:xfrm>
            <a:off x="10038975" y="4329950"/>
            <a:ext cx="1620000" cy="1620000"/>
            <a:chOff x="9792930" y="3925394"/>
            <a:chExt cx="1620000" cy="1620000"/>
          </a:xfrm>
        </p:grpSpPr>
        <p:sp>
          <p:nvSpPr>
            <p:cNvPr id="331" name="Google Shape;331;p38"/>
            <p:cNvSpPr/>
            <p:nvPr/>
          </p:nvSpPr>
          <p:spPr>
            <a:xfrm>
              <a:off x="9792930" y="3925394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2" name="Google Shape;332;p38"/>
            <p:cNvSpPr/>
            <p:nvPr/>
          </p:nvSpPr>
          <p:spPr>
            <a:xfrm>
              <a:off x="9991209" y="4556940"/>
              <a:ext cx="1265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Review </a:t>
              </a:r>
              <a:endParaRPr dirty="0"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Process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3" name="Google Shape;333;p38"/>
          <p:cNvGrpSpPr/>
          <p:nvPr/>
        </p:nvGrpSpPr>
        <p:grpSpPr>
          <a:xfrm>
            <a:off x="7591050" y="4329950"/>
            <a:ext cx="1620000" cy="1620000"/>
            <a:chOff x="7418438" y="4011560"/>
            <a:chExt cx="1620000" cy="1620000"/>
          </a:xfrm>
        </p:grpSpPr>
        <p:sp>
          <p:nvSpPr>
            <p:cNvPr id="334" name="Google Shape;334;p38"/>
            <p:cNvSpPr/>
            <p:nvPr/>
          </p:nvSpPr>
          <p:spPr>
            <a:xfrm>
              <a:off x="7418438" y="4011560"/>
              <a:ext cx="1620000" cy="1620000"/>
            </a:xfrm>
            <a:prstGeom prst="ellipse">
              <a:avLst/>
            </a:prstGeom>
            <a:solidFill>
              <a:srgbClr val="28BE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7606457" y="4704424"/>
              <a:ext cx="122661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Ticket Review</a:t>
              </a:r>
              <a:endParaRPr sz="1400" b="1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grpSp>
        <p:nvGrpSpPr>
          <p:cNvPr id="336" name="Google Shape;336;p38"/>
          <p:cNvGrpSpPr/>
          <p:nvPr/>
        </p:nvGrpSpPr>
        <p:grpSpPr>
          <a:xfrm>
            <a:off x="8389016" y="3621705"/>
            <a:ext cx="2442535" cy="672000"/>
            <a:chOff x="8389016" y="3553905"/>
            <a:chExt cx="2442535" cy="739800"/>
          </a:xfrm>
        </p:grpSpPr>
        <p:cxnSp>
          <p:nvCxnSpPr>
            <p:cNvPr id="338" name="Google Shape;338;p38"/>
            <p:cNvCxnSpPr>
              <a:cxnSpLocks/>
            </p:cNvCxnSpPr>
            <p:nvPr/>
          </p:nvCxnSpPr>
          <p:spPr>
            <a:xfrm flipV="1">
              <a:off x="10818260" y="3553905"/>
              <a:ext cx="0" cy="449384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39" name="Google Shape;339;p38"/>
            <p:cNvCxnSpPr/>
            <p:nvPr/>
          </p:nvCxnSpPr>
          <p:spPr>
            <a:xfrm>
              <a:off x="8389016" y="3990619"/>
              <a:ext cx="2442535" cy="0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337" name="Google Shape;337;p38"/>
            <p:cNvCxnSpPr/>
            <p:nvPr/>
          </p:nvCxnSpPr>
          <p:spPr>
            <a:xfrm>
              <a:off x="8401050" y="3980329"/>
              <a:ext cx="0" cy="313376"/>
            </a:xfrm>
            <a:prstGeom prst="straightConnector1">
              <a:avLst/>
            </a:prstGeom>
            <a:noFill/>
            <a:ln w="25400" cap="flat" cmpd="sng">
              <a:solidFill>
                <a:schemeClr val="lt2"/>
              </a:solidFill>
              <a:prstDash val="dot"/>
              <a:miter lim="800000"/>
              <a:headEnd type="none" w="sm" len="sm"/>
              <a:tailEnd type="triangle" w="med" len="med"/>
            </a:ln>
          </p:spPr>
        </p:cxnSp>
      </p:grpSp>
      <p:sp>
        <p:nvSpPr>
          <p:cNvPr id="340" name="Google Shape;340;p38"/>
          <p:cNvSpPr txBox="1"/>
          <p:nvPr/>
        </p:nvSpPr>
        <p:spPr>
          <a:xfrm>
            <a:off x="0" y="208678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1</a:t>
            </a:r>
            <a:endParaRPr sz="2800" b="1" dirty="0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1" name="Google Shape;341;p38"/>
          <p:cNvSpPr txBox="1"/>
          <p:nvPr/>
        </p:nvSpPr>
        <p:spPr>
          <a:xfrm>
            <a:off x="2309812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2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2" name="Google Shape;342;p38"/>
          <p:cNvSpPr txBox="1"/>
          <p:nvPr/>
        </p:nvSpPr>
        <p:spPr>
          <a:xfrm>
            <a:off x="4710113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3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3" name="Google Shape;343;p38"/>
          <p:cNvSpPr txBox="1"/>
          <p:nvPr/>
        </p:nvSpPr>
        <p:spPr>
          <a:xfrm>
            <a:off x="7138988" y="206773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4</a:t>
            </a:r>
            <a:endParaRPr sz="2800" b="1" dirty="0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4" name="Google Shape;344;p38"/>
          <p:cNvSpPr txBox="1"/>
          <p:nvPr/>
        </p:nvSpPr>
        <p:spPr>
          <a:xfrm>
            <a:off x="9610725" y="2082022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5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5" name="Google Shape;345;p38"/>
          <p:cNvSpPr txBox="1"/>
          <p:nvPr/>
        </p:nvSpPr>
        <p:spPr>
          <a:xfrm>
            <a:off x="7124700" y="4382309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6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6" name="Google Shape;346;p38"/>
          <p:cNvSpPr txBox="1"/>
          <p:nvPr/>
        </p:nvSpPr>
        <p:spPr>
          <a:xfrm>
            <a:off x="9653587" y="4365794"/>
            <a:ext cx="9489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rgbClr val="767171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endParaRPr sz="2800" b="1">
              <a:solidFill>
                <a:srgbClr val="76717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body" idx="1"/>
          </p:nvPr>
        </p:nvSpPr>
        <p:spPr>
          <a:xfrm>
            <a:off x="578038" y="354552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Support Ticket Process</a:t>
            </a:r>
            <a:endParaRPr/>
          </a:p>
        </p:txBody>
      </p:sp>
      <p:pic>
        <p:nvPicPr>
          <p:cNvPr id="353" name="Google Shape;353;p39" descr="A picture containing graphics, plate,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70" y="5844619"/>
            <a:ext cx="1050894" cy="9782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4" name="Google Shape;354;p39"/>
          <p:cNvCxnSpPr>
            <a:cxnSpLocks/>
          </p:cNvCxnSpPr>
          <p:nvPr/>
        </p:nvCxnSpPr>
        <p:spPr>
          <a:xfrm>
            <a:off x="2367608" y="1860337"/>
            <a:ext cx="548863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355" name="Google Shape;355;p39"/>
          <p:cNvCxnSpPr>
            <a:cxnSpLocks/>
          </p:cNvCxnSpPr>
          <p:nvPr/>
        </p:nvCxnSpPr>
        <p:spPr>
          <a:xfrm flipV="1">
            <a:off x="4439355" y="1853655"/>
            <a:ext cx="689022" cy="6682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357" name="Google Shape;357;p39"/>
          <p:cNvSpPr txBox="1"/>
          <p:nvPr/>
        </p:nvSpPr>
        <p:spPr>
          <a:xfrm flipV="1">
            <a:off x="6095146" y="2199405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59" name="Google Shape;359;p39"/>
          <p:cNvSpPr txBox="1"/>
          <p:nvPr/>
        </p:nvSpPr>
        <p:spPr>
          <a:xfrm>
            <a:off x="7454239" y="1482666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879463" y="1142417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7" name="Google Shape;367;p39"/>
          <p:cNvSpPr txBox="1"/>
          <p:nvPr/>
        </p:nvSpPr>
        <p:spPr>
          <a:xfrm>
            <a:off x="833776" y="1632054"/>
            <a:ext cx="1533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Fill out Submit Ticket Form</a:t>
            </a:r>
            <a:endParaRPr sz="1400" b="1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368" name="Google Shape;368;p39"/>
          <p:cNvGrpSpPr/>
          <p:nvPr/>
        </p:nvGrpSpPr>
        <p:grpSpPr>
          <a:xfrm>
            <a:off x="2940061" y="1150260"/>
            <a:ext cx="1533832" cy="1440000"/>
            <a:chOff x="4408837" y="1560708"/>
            <a:chExt cx="1533832" cy="1440000"/>
          </a:xfrm>
        </p:grpSpPr>
        <p:sp>
          <p:nvSpPr>
            <p:cNvPr id="369" name="Google Shape;369;p39"/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70" name="Google Shape;370;p39"/>
            <p:cNvSpPr txBox="1"/>
            <p:nvPr/>
          </p:nvSpPr>
          <p:spPr>
            <a:xfrm>
              <a:off x="4408837" y="1996581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Tier 1 troubleshoots issue with submitter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sp>
        <p:nvSpPr>
          <p:cNvPr id="2" name="Diamond 1">
            <a:extLst>
              <a:ext uri="{FF2B5EF4-FFF2-40B4-BE49-F238E27FC236}">
                <a16:creationId xmlns:a16="http://schemas.microsoft.com/office/drawing/2014/main" id="{1CEE9B59-B773-4009-A53B-7B25196EE27E}"/>
              </a:ext>
            </a:extLst>
          </p:cNvPr>
          <p:cNvSpPr/>
          <p:nvPr/>
        </p:nvSpPr>
        <p:spPr>
          <a:xfrm>
            <a:off x="4986303" y="1341419"/>
            <a:ext cx="1746162" cy="105804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47" name="Google Shape;355;p39">
            <a:extLst>
              <a:ext uri="{FF2B5EF4-FFF2-40B4-BE49-F238E27FC236}">
                <a16:creationId xmlns:a16="http://schemas.microsoft.com/office/drawing/2014/main" id="{D0E9EEE0-70E3-495F-8E92-7CEE5C4F49EA}"/>
              </a:ext>
            </a:extLst>
          </p:cNvPr>
          <p:cNvCxnSpPr>
            <a:cxnSpLocks/>
          </p:cNvCxnSpPr>
          <p:nvPr/>
        </p:nvCxnSpPr>
        <p:spPr>
          <a:xfrm flipV="1">
            <a:off x="6703154" y="1834073"/>
            <a:ext cx="2479078" cy="36265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52" name="Google Shape;369;p39">
            <a:extLst>
              <a:ext uri="{FF2B5EF4-FFF2-40B4-BE49-F238E27FC236}">
                <a16:creationId xmlns:a16="http://schemas.microsoft.com/office/drawing/2014/main" id="{3837784C-F11F-4DF7-9977-B6F6D46B8FF2}"/>
              </a:ext>
            </a:extLst>
          </p:cNvPr>
          <p:cNvSpPr/>
          <p:nvPr/>
        </p:nvSpPr>
        <p:spPr>
          <a:xfrm>
            <a:off x="5177276" y="3033516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Tier 2 engaged</a:t>
            </a:r>
            <a:endParaRPr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5EE76137-9AE3-40C9-97AB-A668FEA7D246}"/>
              </a:ext>
            </a:extLst>
          </p:cNvPr>
          <p:cNvSpPr/>
          <p:nvPr/>
        </p:nvSpPr>
        <p:spPr>
          <a:xfrm>
            <a:off x="7071770" y="3225643"/>
            <a:ext cx="1674445" cy="10401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cxnSp>
        <p:nvCxnSpPr>
          <p:cNvPr id="56" name="Google Shape;355;p39">
            <a:extLst>
              <a:ext uri="{FF2B5EF4-FFF2-40B4-BE49-F238E27FC236}">
                <a16:creationId xmlns:a16="http://schemas.microsoft.com/office/drawing/2014/main" id="{0C0318CF-18BA-42F9-8F0B-259BAEE70EC9}"/>
              </a:ext>
            </a:extLst>
          </p:cNvPr>
          <p:cNvCxnSpPr>
            <a:cxnSpLocks/>
          </p:cNvCxnSpPr>
          <p:nvPr/>
        </p:nvCxnSpPr>
        <p:spPr>
          <a:xfrm>
            <a:off x="6617276" y="3751871"/>
            <a:ext cx="518068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61" name="Google Shape;359;p39">
            <a:extLst>
              <a:ext uri="{FF2B5EF4-FFF2-40B4-BE49-F238E27FC236}">
                <a16:creationId xmlns:a16="http://schemas.microsoft.com/office/drawing/2014/main" id="{5D7AA8C2-F3C3-497C-9FB6-27B1886973C6}"/>
              </a:ext>
            </a:extLst>
          </p:cNvPr>
          <p:cNvSpPr txBox="1"/>
          <p:nvPr/>
        </p:nvSpPr>
        <p:spPr>
          <a:xfrm>
            <a:off x="9738791" y="2309483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3" name="Google Shape;357;p39">
            <a:extLst>
              <a:ext uri="{FF2B5EF4-FFF2-40B4-BE49-F238E27FC236}">
                <a16:creationId xmlns:a16="http://schemas.microsoft.com/office/drawing/2014/main" id="{DB91DAD7-1D5D-487A-8A09-3F4956CFDC01}"/>
              </a:ext>
            </a:extLst>
          </p:cNvPr>
          <p:cNvSpPr txBox="1"/>
          <p:nvPr/>
        </p:nvSpPr>
        <p:spPr>
          <a:xfrm flipV="1">
            <a:off x="8032796" y="4033189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8" name="Google Shape;369;p39">
            <a:extLst>
              <a:ext uri="{FF2B5EF4-FFF2-40B4-BE49-F238E27FC236}">
                <a16:creationId xmlns:a16="http://schemas.microsoft.com/office/drawing/2014/main" id="{83CB104F-F707-4264-BDBB-0D439A2AA055}"/>
              </a:ext>
            </a:extLst>
          </p:cNvPr>
          <p:cNvSpPr/>
          <p:nvPr/>
        </p:nvSpPr>
        <p:spPr>
          <a:xfrm>
            <a:off x="7161417" y="4895264"/>
            <a:ext cx="1440000" cy="1440000"/>
          </a:xfrm>
          <a:prstGeom prst="ellipse">
            <a:avLst/>
          </a:prstGeom>
          <a:solidFill>
            <a:srgbClr val="007D8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1" dirty="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Tier 3 engaged</a:t>
            </a:r>
            <a:endParaRPr sz="1400" b="1" dirty="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0" name="Google Shape;359;p39">
            <a:extLst>
              <a:ext uri="{FF2B5EF4-FFF2-40B4-BE49-F238E27FC236}">
                <a16:creationId xmlns:a16="http://schemas.microsoft.com/office/drawing/2014/main" id="{CE04AE49-FFA7-4EAF-ADE1-BEDD1DB93E86}"/>
              </a:ext>
            </a:extLst>
          </p:cNvPr>
          <p:cNvSpPr txBox="1"/>
          <p:nvPr/>
        </p:nvSpPr>
        <p:spPr>
          <a:xfrm>
            <a:off x="10047988" y="3663889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71" name="Google Shape;355;p39">
            <a:extLst>
              <a:ext uri="{FF2B5EF4-FFF2-40B4-BE49-F238E27FC236}">
                <a16:creationId xmlns:a16="http://schemas.microsoft.com/office/drawing/2014/main" id="{F1B2B57C-7CE4-425F-B1EE-7458F2A07CCB}"/>
              </a:ext>
            </a:extLst>
          </p:cNvPr>
          <p:cNvCxnSpPr>
            <a:cxnSpLocks/>
          </p:cNvCxnSpPr>
          <p:nvPr/>
        </p:nvCxnSpPr>
        <p:spPr>
          <a:xfrm rot="16200000" flipV="1">
            <a:off x="8773107" y="3932205"/>
            <a:ext cx="2286786" cy="8126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355;p39">
            <a:extLst>
              <a:ext uri="{FF2B5EF4-FFF2-40B4-BE49-F238E27FC236}">
                <a16:creationId xmlns:a16="http://schemas.microsoft.com/office/drawing/2014/main" id="{330E0205-2974-4E59-8192-A400244657E0}"/>
              </a:ext>
            </a:extLst>
          </p:cNvPr>
          <p:cNvCxnSpPr>
            <a:cxnSpLocks/>
          </p:cNvCxnSpPr>
          <p:nvPr/>
        </p:nvCxnSpPr>
        <p:spPr>
          <a:xfrm>
            <a:off x="8601417" y="5615264"/>
            <a:ext cx="518068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73" name="Google Shape;368;p39">
            <a:extLst>
              <a:ext uri="{FF2B5EF4-FFF2-40B4-BE49-F238E27FC236}">
                <a16:creationId xmlns:a16="http://schemas.microsoft.com/office/drawing/2014/main" id="{B329B4A1-59D6-4FF7-AF09-67AAFCE247A7}"/>
              </a:ext>
            </a:extLst>
          </p:cNvPr>
          <p:cNvGrpSpPr/>
          <p:nvPr/>
        </p:nvGrpSpPr>
        <p:grpSpPr>
          <a:xfrm>
            <a:off x="9135207" y="1238783"/>
            <a:ext cx="1533832" cy="1440000"/>
            <a:chOff x="4455718" y="1560708"/>
            <a:chExt cx="1533832" cy="1440000"/>
          </a:xfrm>
        </p:grpSpPr>
        <p:sp>
          <p:nvSpPr>
            <p:cNvPr id="74" name="Google Shape;369;p39">
              <a:extLst>
                <a:ext uri="{FF2B5EF4-FFF2-40B4-BE49-F238E27FC236}">
                  <a16:creationId xmlns:a16="http://schemas.microsoft.com/office/drawing/2014/main" id="{19BB5988-9172-46D6-ABF0-AA6DD17A3E10}"/>
                </a:ext>
              </a:extLst>
            </p:cNvPr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75" name="Google Shape;370;p39">
              <a:extLst>
                <a:ext uri="{FF2B5EF4-FFF2-40B4-BE49-F238E27FC236}">
                  <a16:creationId xmlns:a16="http://schemas.microsoft.com/office/drawing/2014/main" id="{A3350735-D59E-48C0-9738-2C357483BC79}"/>
                </a:ext>
              </a:extLst>
            </p:cNvPr>
            <p:cNvSpPr txBox="1"/>
            <p:nvPr/>
          </p:nvSpPr>
          <p:spPr>
            <a:xfrm>
              <a:off x="4455718" y="1957542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Create kb article/close ticket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81" name="Google Shape;355;p39">
            <a:extLst>
              <a:ext uri="{FF2B5EF4-FFF2-40B4-BE49-F238E27FC236}">
                <a16:creationId xmlns:a16="http://schemas.microsoft.com/office/drawing/2014/main" id="{CAA99216-F981-4477-ACB9-4A6B9F92AFC9}"/>
              </a:ext>
            </a:extLst>
          </p:cNvPr>
          <p:cNvCxnSpPr>
            <a:cxnSpLocks/>
          </p:cNvCxnSpPr>
          <p:nvPr/>
        </p:nvCxnSpPr>
        <p:spPr>
          <a:xfrm flipH="1">
            <a:off x="5879869" y="2395674"/>
            <a:ext cx="1" cy="58128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87" name="Google Shape;355;p39">
            <a:extLst>
              <a:ext uri="{FF2B5EF4-FFF2-40B4-BE49-F238E27FC236}">
                <a16:creationId xmlns:a16="http://schemas.microsoft.com/office/drawing/2014/main" id="{1F30D44B-038D-4FBF-9A0F-C8745C0436B5}"/>
              </a:ext>
            </a:extLst>
          </p:cNvPr>
          <p:cNvCxnSpPr>
            <a:cxnSpLocks/>
          </p:cNvCxnSpPr>
          <p:nvPr/>
        </p:nvCxnSpPr>
        <p:spPr>
          <a:xfrm>
            <a:off x="7910611" y="4265758"/>
            <a:ext cx="0" cy="56076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101" name="Google Shape;355;p39">
            <a:extLst>
              <a:ext uri="{FF2B5EF4-FFF2-40B4-BE49-F238E27FC236}">
                <a16:creationId xmlns:a16="http://schemas.microsoft.com/office/drawing/2014/main" id="{0B5855E8-8EAD-4A35-B857-CE177511F63E}"/>
              </a:ext>
            </a:extLst>
          </p:cNvPr>
          <p:cNvCxnSpPr>
            <a:cxnSpLocks/>
            <a:endCxn id="74" idx="3"/>
          </p:cNvCxnSpPr>
          <p:nvPr/>
        </p:nvCxnSpPr>
        <p:spPr>
          <a:xfrm flipV="1">
            <a:off x="8349297" y="2467900"/>
            <a:ext cx="1036328" cy="105425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29DB504-ACD1-410D-A2EE-C379FAB64D6A}"/>
              </a:ext>
            </a:extLst>
          </p:cNvPr>
          <p:cNvSpPr txBox="1"/>
          <p:nvPr/>
        </p:nvSpPr>
        <p:spPr>
          <a:xfrm>
            <a:off x="-24063" y="2603765"/>
            <a:ext cx="487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tx2"/>
              </a:buClr>
              <a:buAutoNum type="arabicPeriod"/>
            </a:pPr>
            <a:endParaRPr lang="en-CA" dirty="0">
              <a:solidFill>
                <a:schemeClr val="tx2"/>
              </a:solidFill>
            </a:endParaRPr>
          </a:p>
          <a:p>
            <a:pPr marL="342900" indent="-342900">
              <a:buClr>
                <a:schemeClr val="tx2"/>
              </a:buClr>
              <a:buAutoNum type="arabicPeriod"/>
            </a:pPr>
            <a:endParaRPr lang="en-CA" dirty="0">
              <a:solidFill>
                <a:schemeClr val="tx2"/>
              </a:solidFill>
            </a:endParaRPr>
          </a:p>
        </p:txBody>
      </p:sp>
      <p:sp>
        <p:nvSpPr>
          <p:cNvPr id="42" name="Google Shape;359;p39">
            <a:extLst>
              <a:ext uri="{FF2B5EF4-FFF2-40B4-BE49-F238E27FC236}">
                <a16:creationId xmlns:a16="http://schemas.microsoft.com/office/drawing/2014/main" id="{197893DB-0586-4E45-B284-795CC3FD2354}"/>
              </a:ext>
            </a:extLst>
          </p:cNvPr>
          <p:cNvSpPr txBox="1"/>
          <p:nvPr/>
        </p:nvSpPr>
        <p:spPr>
          <a:xfrm>
            <a:off x="8563213" y="2576850"/>
            <a:ext cx="27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Y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53" name="Google Shape;355;p39">
            <a:extLst>
              <a:ext uri="{FF2B5EF4-FFF2-40B4-BE49-F238E27FC236}">
                <a16:creationId xmlns:a16="http://schemas.microsoft.com/office/drawing/2014/main" id="{616A93FA-22B4-405A-A783-CD28E69192A2}"/>
              </a:ext>
            </a:extLst>
          </p:cNvPr>
          <p:cNvCxnSpPr>
            <a:cxnSpLocks/>
          </p:cNvCxnSpPr>
          <p:nvPr/>
        </p:nvCxnSpPr>
        <p:spPr>
          <a:xfrm rot="16200000" flipV="1">
            <a:off x="11040833" y="5129502"/>
            <a:ext cx="970842" cy="680"/>
          </a:xfrm>
          <a:prstGeom prst="bentConnector3">
            <a:avLst>
              <a:gd name="adj1" fmla="val 50000"/>
            </a:avLst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grpSp>
        <p:nvGrpSpPr>
          <p:cNvPr id="55" name="Google Shape;368;p39">
            <a:extLst>
              <a:ext uri="{FF2B5EF4-FFF2-40B4-BE49-F238E27FC236}">
                <a16:creationId xmlns:a16="http://schemas.microsoft.com/office/drawing/2014/main" id="{E0951E93-7A55-4696-8297-EFDEB7EB1243}"/>
              </a:ext>
            </a:extLst>
          </p:cNvPr>
          <p:cNvGrpSpPr/>
          <p:nvPr/>
        </p:nvGrpSpPr>
        <p:grpSpPr>
          <a:xfrm>
            <a:off x="10790990" y="3106123"/>
            <a:ext cx="1533832" cy="1440000"/>
            <a:chOff x="4455718" y="1560708"/>
            <a:chExt cx="1533832" cy="1440000"/>
          </a:xfrm>
        </p:grpSpPr>
        <p:sp>
          <p:nvSpPr>
            <p:cNvPr id="57" name="Google Shape;369;p39">
              <a:extLst>
                <a:ext uri="{FF2B5EF4-FFF2-40B4-BE49-F238E27FC236}">
                  <a16:creationId xmlns:a16="http://schemas.microsoft.com/office/drawing/2014/main" id="{292D4697-A3C4-43C9-8AAE-7F17B98BFEF0}"/>
                </a:ext>
              </a:extLst>
            </p:cNvPr>
            <p:cNvSpPr/>
            <p:nvPr/>
          </p:nvSpPr>
          <p:spPr>
            <a:xfrm>
              <a:off x="4495253" y="1560708"/>
              <a:ext cx="1440000" cy="1440000"/>
            </a:xfrm>
            <a:prstGeom prst="ellipse">
              <a:avLst/>
            </a:prstGeom>
            <a:solidFill>
              <a:srgbClr val="007D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8" name="Google Shape;370;p39">
              <a:extLst>
                <a:ext uri="{FF2B5EF4-FFF2-40B4-BE49-F238E27FC236}">
                  <a16:creationId xmlns:a16="http://schemas.microsoft.com/office/drawing/2014/main" id="{444E2B84-4668-448C-B761-DD226252FA88}"/>
                </a:ext>
              </a:extLst>
            </p:cNvPr>
            <p:cNvSpPr txBox="1"/>
            <p:nvPr/>
          </p:nvSpPr>
          <p:spPr>
            <a:xfrm>
              <a:off x="4455718" y="1957542"/>
              <a:ext cx="153383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Create bug/enhancement request</a:t>
              </a:r>
              <a:endParaRPr sz="1400" b="1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</p:grpSp>
      <p:cxnSp>
        <p:nvCxnSpPr>
          <p:cNvPr id="59" name="Google Shape;355;p39">
            <a:extLst>
              <a:ext uri="{FF2B5EF4-FFF2-40B4-BE49-F238E27FC236}">
                <a16:creationId xmlns:a16="http://schemas.microsoft.com/office/drawing/2014/main" id="{44C0EF92-7CB2-4A38-9271-025FAA208CAE}"/>
              </a:ext>
            </a:extLst>
          </p:cNvPr>
          <p:cNvCxnSpPr>
            <a:cxnSpLocks/>
            <a:stCxn id="57" idx="1"/>
            <a:endCxn id="74" idx="5"/>
          </p:cNvCxnSpPr>
          <p:nvPr/>
        </p:nvCxnSpPr>
        <p:spPr>
          <a:xfrm flipH="1" flipV="1">
            <a:off x="10403859" y="2467900"/>
            <a:ext cx="637549" cy="849106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cxnSp>
        <p:nvCxnSpPr>
          <p:cNvPr id="62" name="Google Shape;355;p39">
            <a:extLst>
              <a:ext uri="{FF2B5EF4-FFF2-40B4-BE49-F238E27FC236}">
                <a16:creationId xmlns:a16="http://schemas.microsoft.com/office/drawing/2014/main" id="{D211AA0D-7B97-446D-B985-7CA168D00764}"/>
              </a:ext>
            </a:extLst>
          </p:cNvPr>
          <p:cNvCxnSpPr>
            <a:cxnSpLocks/>
          </p:cNvCxnSpPr>
          <p:nvPr/>
        </p:nvCxnSpPr>
        <p:spPr>
          <a:xfrm flipH="1">
            <a:off x="10403859" y="5615263"/>
            <a:ext cx="1122735" cy="0"/>
          </a:xfrm>
          <a:prstGeom prst="straightConnector1">
            <a:avLst/>
          </a:prstGeom>
          <a:noFill/>
          <a:ln w="25400" cap="flat" cmpd="sng">
            <a:solidFill>
              <a:schemeClr val="lt2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69" name="Diamond 68">
            <a:extLst>
              <a:ext uri="{FF2B5EF4-FFF2-40B4-BE49-F238E27FC236}">
                <a16:creationId xmlns:a16="http://schemas.microsoft.com/office/drawing/2014/main" id="{37D19FA6-1EAB-496A-8FD2-DE90F1CD682A}"/>
              </a:ext>
            </a:extLst>
          </p:cNvPr>
          <p:cNvSpPr/>
          <p:nvPr/>
        </p:nvSpPr>
        <p:spPr>
          <a:xfrm>
            <a:off x="9171201" y="5095206"/>
            <a:ext cx="1513081" cy="1040115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200" dirty="0">
                <a:solidFill>
                  <a:schemeClr val="tx2"/>
                </a:solidFill>
                <a:latin typeface="Avenir"/>
              </a:rPr>
              <a:t>Resolved</a:t>
            </a:r>
            <a:r>
              <a:rPr lang="en-CA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6" name="Google Shape;357;p39">
            <a:extLst>
              <a:ext uri="{FF2B5EF4-FFF2-40B4-BE49-F238E27FC236}">
                <a16:creationId xmlns:a16="http://schemas.microsoft.com/office/drawing/2014/main" id="{2EBCD56A-44D3-407A-B608-1C505CB7ED23}"/>
              </a:ext>
            </a:extLst>
          </p:cNvPr>
          <p:cNvSpPr txBox="1"/>
          <p:nvPr/>
        </p:nvSpPr>
        <p:spPr>
          <a:xfrm flipV="1">
            <a:off x="11087199" y="4932860"/>
            <a:ext cx="288767" cy="604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b="1" i="0" u="none" strike="noStrike" cap="none" dirty="0">
                <a:solidFill>
                  <a:schemeClr val="lt2"/>
                </a:solidFill>
                <a:latin typeface="Avenir"/>
                <a:ea typeface="Avenir"/>
                <a:cs typeface="Avenir"/>
                <a:sym typeface="Avenir"/>
              </a:rPr>
              <a:t>N</a:t>
            </a:r>
            <a:endParaRPr sz="1200" b="1" i="0" u="none" strike="noStrike" cap="none" dirty="0">
              <a:solidFill>
                <a:schemeClr val="lt2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0"/>
          <p:cNvSpPr txBox="1">
            <a:spLocks noGrp="1"/>
          </p:cNvSpPr>
          <p:nvPr>
            <p:ph type="body" idx="1"/>
          </p:nvPr>
        </p:nvSpPr>
        <p:spPr>
          <a:xfrm>
            <a:off x="578038" y="204212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Service Levels</a:t>
            </a:r>
            <a:endParaRPr dirty="0"/>
          </a:p>
        </p:txBody>
      </p:sp>
      <p:graphicFrame>
        <p:nvGraphicFramePr>
          <p:cNvPr id="399" name="Google Shape;399;p40"/>
          <p:cNvGraphicFramePr/>
          <p:nvPr>
            <p:extLst>
              <p:ext uri="{D42A27DB-BD31-4B8C-83A1-F6EECF244321}">
                <p14:modId xmlns:p14="http://schemas.microsoft.com/office/powerpoint/2010/main" val="3787039524"/>
              </p:ext>
            </p:extLst>
          </p:nvPr>
        </p:nvGraphicFramePr>
        <p:xfrm>
          <a:off x="504701" y="959921"/>
          <a:ext cx="11315161" cy="5110149"/>
        </p:xfrm>
        <a:graphic>
          <a:graphicData uri="http://schemas.openxmlformats.org/drawingml/2006/table">
            <a:tbl>
              <a:tblPr firstRow="1" bandRow="1">
                <a:noFill/>
                <a:tableStyleId>{F0AF3BAA-077C-4D4A-9C68-865733D17C98}</a:tableStyleId>
              </a:tblPr>
              <a:tblGrid>
                <a:gridCol w="102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63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4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91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6038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1</a:t>
                      </a:r>
                      <a:endParaRPr b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600" b="0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Critical</a:t>
                      </a:r>
                      <a:endParaRPr b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Operations failure, which prevents Company’s users from performing work and causing significant business impact.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venir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Nymi Devices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cannot access critical Company facilities, systems or perform necessary activities with the Nymi Devices or alternative methods or processes.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1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Hour</a:t>
                      </a:r>
                      <a:endParaRPr b="0">
                        <a:solidFill>
                          <a:schemeClr val="bg2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1524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continuous effort within standard support hours, rapid access and response from change control authority to implement changes if needed.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b="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Company will have enabled alternative methods or processes to continue working, e.g. as manual login.</a:t>
                      </a:r>
                      <a:endParaRPr sz="1200" b="0" u="none" strike="noStrike" cap="none" dirty="0">
                        <a:solidFill>
                          <a:schemeClr val="bg2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2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2</a:t>
                      </a: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High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Loss or degradation of at least one mission critical feature or function within Company’s operations such that Company’s personnel cannot reasonably continue without major impairment.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080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cannot reasonably access alternative Company’s facilities or systems, with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or alternate methods of processes, without materially disrupting operations.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4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Hours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continuous effort within standard support hours, rapid access and response from change control authority to implement changes if needed.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50409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3 </a:t>
                      </a: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Medium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Loss or degradation of at least one feature or function of Company’s operations; however, Company personnel can reasonably continue in an impaired manner.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Users of the </a:t>
                      </a:r>
                      <a:r>
                        <a:rPr lang="en-US" sz="1200" u="none" strike="noStrike" cap="none" dirty="0" err="1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Nymi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Devices must use alternative means to access Company’s systems or facilities, in a material less efficient manner.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1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Day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 effort within standard support hours.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28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  <a:sym typeface="Avenir"/>
                        </a:rPr>
                        <a:t>Severity 4</a:t>
                      </a:r>
                      <a:r>
                        <a:rPr lang="en-US" sz="1600" b="1" u="none" strike="noStrike" cap="none" dirty="0"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 strike="noStrike" cap="none" dirty="0">
                          <a:solidFill>
                            <a:srgbClr val="767171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Low</a:t>
                      </a:r>
                      <a:endParaRPr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No Significant Impact on Company’s Operations.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General inquiries, updates on customization, status requests.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5080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1st Response</a:t>
                      </a: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</a:rPr>
                        <a:t> </a:t>
                      </a:r>
                      <a:endParaRPr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Within 2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Business Days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 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bg2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Allocate appropriate resources to sustain effort during standard support hours.</a:t>
                      </a:r>
                      <a:endParaRPr dirty="0">
                        <a:solidFill>
                          <a:schemeClr val="bg2"/>
                        </a:solidFill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 txBox="1">
            <a:spLocks noGrp="1"/>
          </p:cNvSpPr>
          <p:nvPr>
            <p:ph type="body" idx="1"/>
          </p:nvPr>
        </p:nvSpPr>
        <p:spPr>
          <a:xfrm>
            <a:off x="533970" y="625844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/>
              <a:t>Upgrades</a:t>
            </a:r>
            <a:endParaRPr/>
          </a:p>
        </p:txBody>
      </p:sp>
      <p:pic>
        <p:nvPicPr>
          <p:cNvPr id="406" name="Google Shape;406;p4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297463" y="5454679"/>
            <a:ext cx="1230910" cy="16412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7" name="Google Shape;407;p41"/>
          <p:cNvGrpSpPr/>
          <p:nvPr/>
        </p:nvGrpSpPr>
        <p:grpSpPr>
          <a:xfrm>
            <a:off x="6317128" y="1743453"/>
            <a:ext cx="5106508" cy="3822789"/>
            <a:chOff x="6332118" y="2343060"/>
            <a:chExt cx="5106508" cy="3822789"/>
          </a:xfrm>
        </p:grpSpPr>
        <p:sp>
          <p:nvSpPr>
            <p:cNvPr id="408" name="Google Shape;408;p41"/>
            <p:cNvSpPr/>
            <p:nvPr/>
          </p:nvSpPr>
          <p:spPr>
            <a:xfrm>
              <a:off x="6332118" y="2343060"/>
              <a:ext cx="5000776" cy="3822789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6602083" y="2642246"/>
              <a:ext cx="4836543" cy="24291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Hardware (Firmware)</a:t>
              </a:r>
              <a:endParaRPr sz="2400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R="0" lvl="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Support:</a:t>
              </a: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Helps </a:t>
              </a:r>
              <a:r>
                <a:rPr lang="en-US" sz="2000" dirty="0" err="1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wth</a:t>
              </a: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 the first few firmware updates</a:t>
              </a:r>
              <a:endParaRPr dirty="0">
                <a:solidFill>
                  <a:schemeClr val="lt2"/>
                </a:solidFill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Provides instructions and support </a:t>
              </a:r>
              <a:r>
                <a:rPr lang="en-US" sz="200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as required</a:t>
              </a:r>
              <a:endParaRPr dirty="0">
                <a:solidFill>
                  <a:schemeClr val="lt2"/>
                </a:solidFill>
              </a:endParaRPr>
            </a:p>
          </p:txBody>
        </p:sp>
      </p:grpSp>
      <p:grpSp>
        <p:nvGrpSpPr>
          <p:cNvPr id="410" name="Google Shape;410;p41"/>
          <p:cNvGrpSpPr/>
          <p:nvPr/>
        </p:nvGrpSpPr>
        <p:grpSpPr>
          <a:xfrm>
            <a:off x="868109" y="1741439"/>
            <a:ext cx="5088866" cy="3834902"/>
            <a:chOff x="883099" y="2341046"/>
            <a:chExt cx="5088866" cy="3834902"/>
          </a:xfrm>
        </p:grpSpPr>
        <p:sp>
          <p:nvSpPr>
            <p:cNvPr id="411" name="Google Shape;411;p41"/>
            <p:cNvSpPr/>
            <p:nvPr/>
          </p:nvSpPr>
          <p:spPr>
            <a:xfrm>
              <a:off x="883099" y="2341046"/>
              <a:ext cx="5000776" cy="3834902"/>
            </a:xfrm>
            <a:prstGeom prst="roundRect">
              <a:avLst>
                <a:gd name="adj" fmla="val 16667"/>
              </a:avLst>
            </a:prstGeom>
            <a:solidFill>
              <a:srgbClr val="D8D8D8">
                <a:alpha val="8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1"/>
            <p:cNvSpPr/>
            <p:nvPr/>
          </p:nvSpPr>
          <p:spPr>
            <a:xfrm>
              <a:off x="1127125" y="2655533"/>
              <a:ext cx="4844840" cy="32139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7D8A"/>
                  </a:solidFill>
                  <a:latin typeface="Avenir"/>
                  <a:ea typeface="Avenir"/>
                  <a:cs typeface="Avenir"/>
                  <a:sym typeface="Avenir"/>
                </a:rPr>
                <a:t>Software</a:t>
              </a:r>
              <a:endParaRPr sz="2400" dirty="0">
                <a:solidFill>
                  <a:srgbClr val="007D8A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marL="342900" indent="-342900">
                <a:lnSpc>
                  <a:spcPct val="115000"/>
                </a:lnSpc>
                <a:spcBef>
                  <a:spcPts val="600"/>
                </a:spcBef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releases new software versions several times per year</a:t>
              </a:r>
              <a:endParaRPr dirty="0">
                <a:solidFill>
                  <a:schemeClr val="lt2"/>
                </a:solidFill>
              </a:endParaRPr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Upgrades are covered under your subscription </a:t>
              </a:r>
              <a:endParaRPr dirty="0"/>
            </a:p>
            <a:p>
              <a:pPr marL="342900" marR="0" lvl="0" indent="-342900" algn="l" rtl="0">
                <a:lnSpc>
                  <a:spcPct val="115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lt2"/>
                </a:buClr>
                <a:buSzPts val="1200"/>
                <a:buFont typeface="Arial"/>
                <a:buChar char="•"/>
              </a:pPr>
              <a:r>
                <a:rPr lang="en-US" sz="2000" dirty="0">
                  <a:solidFill>
                    <a:schemeClr val="lt2"/>
                  </a:solidFill>
                  <a:latin typeface="Avenir"/>
                  <a:ea typeface="Avenir"/>
                  <a:cs typeface="Avenir"/>
                  <a:sym typeface="Avenir"/>
                </a:rPr>
                <a:t>Nymi support can work with your Nymi administrator to upgrade software</a:t>
              </a:r>
              <a:endParaRPr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2"/>
          <p:cNvSpPr txBox="1">
            <a:spLocks noGrp="1"/>
          </p:cNvSpPr>
          <p:nvPr>
            <p:ph type="body" idx="1"/>
          </p:nvPr>
        </p:nvSpPr>
        <p:spPr>
          <a:xfrm>
            <a:off x="439355" y="355865"/>
            <a:ext cx="11035923" cy="90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</a:pPr>
            <a:r>
              <a:rPr lang="en-US" dirty="0"/>
              <a:t>RMA Process</a:t>
            </a:r>
            <a:endParaRPr dirty="0"/>
          </a:p>
        </p:txBody>
      </p:sp>
      <p:sp>
        <p:nvSpPr>
          <p:cNvPr id="419" name="Google Shape;419;p42"/>
          <p:cNvSpPr txBox="1">
            <a:spLocks noGrp="1"/>
          </p:cNvSpPr>
          <p:nvPr>
            <p:ph type="body" idx="3"/>
          </p:nvPr>
        </p:nvSpPr>
        <p:spPr>
          <a:xfrm>
            <a:off x="1178256" y="1063510"/>
            <a:ext cx="11035925" cy="455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>
              <a:lnSpc>
                <a:spcPct val="115000"/>
              </a:lnSpc>
              <a:spcBef>
                <a:spcPts val="0"/>
              </a:spcBef>
              <a:buSzPts val="1200"/>
              <a:buAutoNum type="arabicPeriod"/>
            </a:pPr>
            <a:r>
              <a:rPr lang="en-US" sz="1600" b="1" dirty="0"/>
              <a:t>Nymi Band wearer contacts your service desk regarding defective Nymi Band.</a:t>
            </a:r>
            <a:endParaRPr lang="en-US" dirty="0"/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Your service desk confirms RMA is required and submits a Nymi support ticket, by selecting the RMA Ticket form.  Information required includes:</a:t>
            </a:r>
            <a:endParaRPr lang="en-US" dirty="0"/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</a:rPr>
              <a:t>	</a:t>
            </a:r>
            <a:r>
              <a:rPr lang="en-US" sz="1600" dirty="0">
                <a:solidFill>
                  <a:schemeClr val="lt2"/>
                </a:solidFill>
                <a:latin typeface="Avenir"/>
              </a:rPr>
              <a:t>Nymi Band Serial Number (appears on back of Nymi Band)</a:t>
            </a:r>
            <a:endParaRPr lang="en-US" dirty="0">
              <a:latin typeface="Avenir"/>
            </a:endParaRPr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  <a:latin typeface="Avenir"/>
              </a:rPr>
              <a:t>	Customer contact name, email, &amp; phone number</a:t>
            </a:r>
            <a:endParaRPr lang="en-US" dirty="0">
              <a:latin typeface="Avenir"/>
            </a:endParaRPr>
          </a:p>
          <a:p>
            <a:pPr marL="666750" lvl="1" indent="-285750">
              <a:lnSpc>
                <a:spcPct val="114999"/>
              </a:lnSpc>
              <a:spcBef>
                <a:spcPts val="0"/>
              </a:spcBef>
              <a:buClr>
                <a:srgbClr val="FFFFFF"/>
              </a:buClr>
              <a:buSzPts val="1200"/>
            </a:pPr>
            <a:r>
              <a:rPr lang="en-US" sz="1600" dirty="0">
                <a:solidFill>
                  <a:schemeClr val="lt2"/>
                </a:solidFill>
                <a:latin typeface="Avenir"/>
              </a:rPr>
              <a:t>	Return address &amp; contact info for replacement, if different from above</a:t>
            </a:r>
            <a:endParaRPr lang="en-US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Font typeface="Arial"/>
              <a:buAutoNum type="arabicPeriod"/>
            </a:pPr>
            <a:r>
              <a:rPr lang="en-US" sz="1600" b="1" dirty="0"/>
              <a:t>Nymi follows up to discuss the issue </a:t>
            </a:r>
            <a:r>
              <a:rPr lang="en-US" sz="1600" b="1" dirty="0">
                <a:latin typeface="Avenir"/>
              </a:rPr>
              <a:t>and if required, sends a replacement Nymi Band.</a:t>
            </a:r>
            <a:endParaRPr lang="en-US" sz="1600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If required:</a:t>
            </a: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Font typeface="+mj-lt"/>
              <a:buAutoNum type="alphaLcPeriod"/>
            </a:pPr>
            <a:r>
              <a:rPr lang="en-US" sz="1600" b="1" dirty="0">
                <a:latin typeface="Avenir"/>
              </a:rPr>
              <a:t> Nymi sends a shipping label to the customer to receive the defective Nymi Band.</a:t>
            </a:r>
            <a:endParaRPr lang="en-US" sz="1600" dirty="0">
              <a:latin typeface="Avenir"/>
            </a:endParaRP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AutoNum type="alphaLcPeriod"/>
            </a:pPr>
            <a:r>
              <a:rPr lang="en-US" sz="1600" b="1" dirty="0">
                <a:latin typeface="Avenir"/>
              </a:rPr>
              <a:t>Customer packages and sends the  defective device back to </a:t>
            </a:r>
            <a:r>
              <a:rPr lang="en-US" sz="1600" b="1" dirty="0" err="1">
                <a:latin typeface="Avenir"/>
              </a:rPr>
              <a:t>Nymi</a:t>
            </a:r>
          </a:p>
          <a:p>
            <a:pPr marL="685800" lvl="1">
              <a:lnSpc>
                <a:spcPct val="114999"/>
              </a:lnSpc>
              <a:spcBef>
                <a:spcPts val="600"/>
              </a:spcBef>
              <a:buSzPts val="1200"/>
              <a:buAutoNum type="alphaLcPeriod"/>
            </a:pPr>
            <a:r>
              <a:rPr lang="en-US" sz="1600" b="1" dirty="0">
                <a:latin typeface="Avenir"/>
              </a:rPr>
              <a:t>Nymi receives the Nymi and performs a Root Cause Analysis(RCA) of the Nymi Band. If desired, Nymi sends the results to the customer.</a:t>
            </a:r>
            <a:endParaRPr lang="en-US" sz="1600" dirty="0">
              <a:latin typeface="Avenir"/>
            </a:endParaRPr>
          </a:p>
          <a:p>
            <a:pPr marL="228600">
              <a:lnSpc>
                <a:spcPct val="114999"/>
              </a:lnSpc>
              <a:spcBef>
                <a:spcPts val="600"/>
              </a:spcBef>
              <a:buSzPts val="1200"/>
              <a:buAutoNum type="arabicPeriod"/>
            </a:pPr>
            <a:r>
              <a:rPr lang="en-US" sz="1600" b="1" dirty="0"/>
              <a:t>Customer confirms receipt of the replacement Nymi Band and Nymi closes the support ticket.</a:t>
            </a:r>
            <a:endParaRPr lang="en-US" dirty="0"/>
          </a:p>
        </p:txBody>
      </p:sp>
      <p:pic>
        <p:nvPicPr>
          <p:cNvPr id="420" name="Google Shape;420;p42" descr="Mailbo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1009" y="5700407"/>
            <a:ext cx="1289265" cy="128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46991A-F824-4013-3154-9F59697B5A23}"/>
              </a:ext>
            </a:extLst>
          </p:cNvPr>
          <p:cNvSpPr txBox="1"/>
          <p:nvPr/>
        </p:nvSpPr>
        <p:spPr>
          <a:xfrm>
            <a:off x="1178256" y="5700407"/>
            <a:ext cx="1015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2"/>
                </a:solidFill>
              </a:rPr>
              <a:t>NOTE: Nymi Bands not under warranty or damaged are not eligible for a free replacement</a:t>
            </a:r>
            <a:r>
              <a:rPr lang="en-CA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 Blue">
  <a:themeElements>
    <a:clrScheme name="Nymi Colours">
      <a:dk1>
        <a:srgbClr val="28BEC6"/>
      </a:dk1>
      <a:lt1>
        <a:srgbClr val="007D8A"/>
      </a:lt1>
      <a:dk2>
        <a:srgbClr val="3C3D3D"/>
      </a:dk2>
      <a:lt2>
        <a:srgbClr val="FFFFFF"/>
      </a:lt2>
      <a:accent1>
        <a:srgbClr val="28BEC6"/>
      </a:accent1>
      <a:accent2>
        <a:srgbClr val="007D8A"/>
      </a:accent2>
      <a:accent3>
        <a:srgbClr val="1E3040"/>
      </a:accent3>
      <a:accent4>
        <a:srgbClr val="FFFFFF"/>
      </a:accent4>
      <a:accent5>
        <a:srgbClr val="FFFFFF"/>
      </a:accent5>
      <a:accent6>
        <a:srgbClr val="FFFFFF"/>
      </a:accent6>
      <a:hlink>
        <a:srgbClr val="30BEC5"/>
      </a:hlink>
      <a:folHlink>
        <a:srgbClr val="007D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60A5040C291042A82A629FC0D4F239" ma:contentTypeVersion="18" ma:contentTypeDescription="Create a new document." ma:contentTypeScope="" ma:versionID="34ecd2194191a1c3d45766035d87fbf5">
  <xsd:schema xmlns:xsd="http://www.w3.org/2001/XMLSchema" xmlns:xs="http://www.w3.org/2001/XMLSchema" xmlns:p="http://schemas.microsoft.com/office/2006/metadata/properties" xmlns:ns2="4541cc3c-3c8a-4aeb-a424-9c94cac8aacf" xmlns:ns3="5fc3bb3c-a60a-4e21-b356-ee9f62ac1265" targetNamespace="http://schemas.microsoft.com/office/2006/metadata/properties" ma:root="true" ma:fieldsID="d1325a82364ebec53a6ae7c5b5205d19" ns2:_="" ns3:_="">
    <xsd:import namespace="4541cc3c-3c8a-4aeb-a424-9c94cac8aacf"/>
    <xsd:import namespace="5fc3bb3c-a60a-4e21-b356-ee9f62ac12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1cc3c-3c8a-4aeb-a424-9c94cac8aa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893a89d-9770-45a3-9f0e-dfa71f74e2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3bb3c-a60a-4e21-b356-ee9f62ac1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115c3b8-a239-4dc5-9482-52dc3e80c835}" ma:internalName="TaxCatchAll" ma:showField="CatchAllData" ma:web="5fc3bb3c-a60a-4e21-b356-ee9f62ac12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3bb3c-a60a-4e21-b356-ee9f62ac1265" xsi:nil="true"/>
    <lcf76f155ced4ddcb4097134ff3c332f xmlns="4541cc3c-3c8a-4aeb-a424-9c94cac8aac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257344-7BF6-498C-A6DF-B1B23E17CC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41cc3c-3c8a-4aeb-a424-9c94cac8aacf"/>
    <ds:schemaRef ds:uri="5fc3bb3c-a60a-4e21-b356-ee9f62ac1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B499BD9-8CBB-4F24-83F7-4870D5635FFA}">
  <ds:schemaRefs>
    <ds:schemaRef ds:uri="http://purl.org/dc/dcmitype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5fc3bb3c-a60a-4e21-b356-ee9f62ac1265"/>
    <ds:schemaRef ds:uri="4541cc3c-3c8a-4aeb-a424-9c94cac8aacf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74D69E2-CE4A-4ED4-BDC3-79C5E52313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7625</TotalTime>
  <Words>975</Words>
  <Application>Microsoft Office PowerPoint</Application>
  <PresentationFormat>Widescreen</PresentationFormat>
  <Paragraphs>168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Avenir</vt:lpstr>
      <vt:lpstr>Helvetica Neue</vt:lpstr>
      <vt:lpstr>Master Blue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Redmond (she/her)</dc:creator>
  <cp:lastModifiedBy>Debbie Redmond (she/her)</cp:lastModifiedBy>
  <cp:revision>111</cp:revision>
  <dcterms:modified xsi:type="dcterms:W3CDTF">2026-02-19T20:15:48Z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0x0101003360A5040C291042A82A629FC0D4F239</vt:lpwstr>
  </property>
  <property fmtid="{D5CDD505-2E9C-101B-9397-08002B2CF9AE}" pid="3" name="MediaServiceImageTags">
    <vt:lpwstr/>
  </property>
</Properties>
</file>